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9" r:id="rId14"/>
    <p:sldId id="271" r:id="rId15"/>
    <p:sldId id="270" r:id="rId16"/>
    <p:sldId id="268" r:id="rId17"/>
    <p:sldId id="272" r:id="rId18"/>
    <p:sldId id="273" r:id="rId19"/>
    <p:sldId id="274" r:id="rId20"/>
    <p:sldId id="276" r:id="rId21"/>
    <p:sldId id="277" r:id="rId22"/>
    <p:sldId id="278" r:id="rId23"/>
    <p:sldId id="279" r:id="rId24"/>
    <p:sldId id="280" r:id="rId25"/>
    <p:sldId id="281" r:id="rId26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105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110" y="3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96ED6CF-3762-4008-8781-FADA6DC169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08E123AE-8181-4361-AEA5-BCE229CD50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775A516-1310-44AC-8A6A-2A5BD44FD0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8003F-EA93-4B44-8CF6-967EB4E06367}" type="datetimeFigureOut">
              <a:rPr lang="de-DE" smtClean="0"/>
              <a:t>30.06.2020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B14D086-1CC2-459F-BFC5-83B6308425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56B3F38-F39B-4167-A55D-3EFFA63800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216D3E-23AB-4032-A332-587E5774448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327714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000AC5E-4AD3-4C65-9CEA-B9FCF0BB8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71C9E2FF-718A-4643-BCA9-7A686319A6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1FF03EB-AED9-4BB6-BCC6-2AF1867BB8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8003F-EA93-4B44-8CF6-967EB4E06367}" type="datetimeFigureOut">
              <a:rPr lang="de-DE" smtClean="0"/>
              <a:t>30.06.2020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B511A5A-1F9A-44A8-8D12-B9888DE094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AA46756-3C89-4533-A56B-CD77C0406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216D3E-23AB-4032-A332-587E5774448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06205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92DFBA0E-F4AF-418D-8FFB-F28664C75C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58266B93-3961-4B99-93F2-D6A1177798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8707872-6042-4C69-B7F8-2DDC28D4DF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8003F-EA93-4B44-8CF6-967EB4E06367}" type="datetimeFigureOut">
              <a:rPr lang="de-DE" smtClean="0"/>
              <a:t>30.06.2020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E4556C9-A198-46D4-B228-E77884E836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5319316-D97C-4477-91EC-7FD1544310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216D3E-23AB-4032-A332-587E5774448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461591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A9176E6-C6AC-4177-BCEE-2F031CF45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F883981-77C2-402E-AE77-5403E1F5C8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4FD4291-253A-45C7-B37E-699DEC3B8A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8003F-EA93-4B44-8CF6-967EB4E06367}" type="datetimeFigureOut">
              <a:rPr lang="de-DE" smtClean="0"/>
              <a:t>30.06.2020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0D9BA2B-4B8B-411D-B567-C1C32020F9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4BD16C5-F9F6-404E-AFF2-3E3411813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216D3E-23AB-4032-A332-587E5774448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140463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E86E25-8406-4D34-A980-006B0C57C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436E155-83A7-4987-882B-4F2F00F9A3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32DE286-C01F-4B1C-95CD-977A1DA7F3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8003F-EA93-4B44-8CF6-967EB4E06367}" type="datetimeFigureOut">
              <a:rPr lang="de-DE" smtClean="0"/>
              <a:t>30.06.2020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B3FBB6B-B140-47EF-8851-79C3ED02E0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0D877EC-55AA-45B6-8781-ED1E092F32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216D3E-23AB-4032-A332-587E5774448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290624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75DDA8-EA92-4EC0-8E08-E227AF24D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B62E8D3-AE4C-45BC-B682-9BAE36C3D1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679C9E6-2B01-420F-B27A-F0C18F17DA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C929FFB-32FF-486A-9996-E2FBB7BCD8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8003F-EA93-4B44-8CF6-967EB4E06367}" type="datetimeFigureOut">
              <a:rPr lang="de-DE" smtClean="0"/>
              <a:t>30.06.2020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E8CCB04-3D79-49F7-AC00-EE7159C47F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36CAF43-1370-485D-8CA3-52676A142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216D3E-23AB-4032-A332-587E5774448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910204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7C49AE0-BAEE-4C4D-ADA8-76681A12B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C834341-B05A-4F34-B20C-C266F18780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59A255C-4BCA-4C82-A390-659369F1DF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BB476BCB-50F1-48CE-A3BF-D547225DD23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B8ED2937-0ECC-44BF-B620-1880BD69DEA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B451B896-831A-472E-B05F-BAC399CED3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8003F-EA93-4B44-8CF6-967EB4E06367}" type="datetimeFigureOut">
              <a:rPr lang="de-DE" smtClean="0"/>
              <a:t>30.06.2020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318296A9-AE67-40F2-B186-C28881F304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5B085AA4-1A6F-4827-ADF0-85F120806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216D3E-23AB-4032-A332-587E5774448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996322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7F95D5D-659E-461B-BB62-D282AA9A4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3025EE5F-24F4-4C05-A929-436422D9F2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8003F-EA93-4B44-8CF6-967EB4E06367}" type="datetimeFigureOut">
              <a:rPr lang="de-DE" smtClean="0"/>
              <a:t>30.06.2020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224E270-0BEF-4A10-8BBA-F3D293BAB9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EDB2B01-3785-4C12-916E-E215ABFB62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216D3E-23AB-4032-A332-587E5774448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720996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D8F80746-D927-4BFD-A9AD-826AB5B36D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8003F-EA93-4B44-8CF6-967EB4E06367}" type="datetimeFigureOut">
              <a:rPr lang="de-DE" smtClean="0"/>
              <a:t>30.06.2020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1E8B24C-3349-482C-9F87-4F41C4861C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67D4DA2-4B46-4442-8DC8-20AC2E0CCE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216D3E-23AB-4032-A332-587E5774448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696967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BE2C2D-54E8-4F4E-A6A0-C08BF2862A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B824CEB-730D-47FA-A798-ECA6C9B43E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05A60A5-417B-42C2-911D-ECCEEC5F0A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6A6C711-E519-40B2-9164-FFB7438D23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8003F-EA93-4B44-8CF6-967EB4E06367}" type="datetimeFigureOut">
              <a:rPr lang="de-DE" smtClean="0"/>
              <a:t>30.06.2020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0F83D5F-58F8-4BC8-871C-546F73C158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1808E20-46AD-450B-9498-EDA612EBC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216D3E-23AB-4032-A332-587E5774448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971206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E4E46E-7553-4FE4-80F0-08EC7A5CD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559B3B90-6B21-4347-B966-A2E99D59A32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A6FE2AD2-9208-4E0E-9AB9-1B25B60775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1B47753-3A49-4FAC-8FA5-9F31676CCB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8003F-EA93-4B44-8CF6-967EB4E06367}" type="datetimeFigureOut">
              <a:rPr lang="de-DE" smtClean="0"/>
              <a:t>30.06.2020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3B67B6C-4CF0-48DB-9FEF-46489DD815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1E252FF-F46A-4123-B960-B8EFFCB66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216D3E-23AB-4032-A332-587E5774448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019411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788796C2-3870-48C6-B6ED-A18FC393F2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374FE13-F4D4-4C88-9AC2-B06FCB89CE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6FF99DC-D4A8-4629-AF8D-0963033BCA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D8003F-EA93-4B44-8CF6-967EB4E06367}" type="datetimeFigureOut">
              <a:rPr lang="de-DE" smtClean="0"/>
              <a:t>30.06.2020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022449E-06B9-4EF5-A4A1-E15366D70B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D1830C0-13EC-4616-A90C-EAFB67AA40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216D3E-23AB-4032-A332-587E5774448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329591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dhbw-karlsruhe.myjetbrains.com/youtrack/dashboard?id=95e71f97-3a1a-4120-916d-a2036778a351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FgTSfL13MUA&amp;feature=youtu.be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heFriendsLook/TheFriendsLook/blob/master/doc/UCadd.md" TargetMode="Externa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TheFriendsLook/TheFriendsLook/blob/master/doc/UCcreat.md" TargetMode="External"/><Relationship Id="rId5" Type="http://schemas.openxmlformats.org/officeDocument/2006/relationships/hyperlink" Target="https://github.com/TheFriendsLook/TheFriendsLook/blob/master/doc/UCcal.md" TargetMode="External"/><Relationship Id="rId4" Type="http://schemas.openxmlformats.org/officeDocument/2006/relationships/hyperlink" Target="https://github.com/TheFriendsLook/TheFriendsLook/blob/master/doc/UCappo.md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dhbw-karlsruhe.myjetbrains.com/youtrack/dashboard?id=95e71f97-3a1a-4120-916d-a2036778a351" TargetMode="Externa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63E2FE-7F49-4935-9871-54C1D9952F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61439" y="1163003"/>
            <a:ext cx="6028267" cy="1655762"/>
          </a:xfrm>
        </p:spPr>
        <p:txBody>
          <a:bodyPr>
            <a:normAutofit/>
          </a:bodyPr>
          <a:lstStyle/>
          <a:p>
            <a:r>
              <a:rPr lang="de-DE" sz="6600" dirty="0" err="1">
                <a:latin typeface="Ink Free" panose="03080402000500000000" pitchFamily="66" charset="0"/>
                <a:cs typeface="Hadassah Friedlaender" panose="020B0604020202020204" pitchFamily="18" charset="-79"/>
              </a:rPr>
              <a:t>TheFriendsLook</a:t>
            </a:r>
            <a:endParaRPr lang="de-DE" sz="7200" dirty="0">
              <a:latin typeface="Ink Free" panose="03080402000500000000" pitchFamily="66" charset="0"/>
              <a:cs typeface="Hadassah Friedlaender" panose="020B0604020202020204" pitchFamily="18" charset="-79"/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A0B4264-9150-401D-9CC5-CF8411EEF5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1564641" y="6358785"/>
            <a:ext cx="5676053" cy="895455"/>
          </a:xfrm>
        </p:spPr>
        <p:txBody>
          <a:bodyPr/>
          <a:lstStyle/>
          <a:p>
            <a:r>
              <a:rPr lang="de-DE" dirty="0">
                <a:latin typeface="Ink Free" panose="03080402000500000000" pitchFamily="66" charset="0"/>
              </a:rPr>
              <a:t>Jan, Mo, Marvin</a:t>
            </a:r>
          </a:p>
        </p:txBody>
      </p:sp>
    </p:spTree>
    <p:extLst>
      <p:ext uri="{BB962C8B-B14F-4D97-AF65-F5344CB8AC3E}">
        <p14:creationId xmlns:p14="http://schemas.microsoft.com/office/powerpoint/2010/main" val="3303618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47616F-A797-4F18-A3D5-08A92538F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  <a:latin typeface="Ink Free" panose="03080402000500000000" pitchFamily="66" charset="0"/>
              </a:rPr>
              <a:t>RUP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36FCA3A-AAD7-4C99-B610-0FE5D6EFB9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3200" strike="sngStrike" dirty="0">
                <a:solidFill>
                  <a:schemeClr val="bg1"/>
                </a:solidFill>
                <a:latin typeface="Ink Free" panose="03080402000500000000" pitchFamily="66" charset="0"/>
              </a:rPr>
              <a:t>Inception</a:t>
            </a:r>
          </a:p>
          <a:p>
            <a:endParaRPr lang="de-DE" sz="3200" dirty="0">
              <a:solidFill>
                <a:schemeClr val="bg1"/>
              </a:solidFill>
              <a:latin typeface="Ink Free" panose="03080402000500000000" pitchFamily="66" charset="0"/>
            </a:endParaRPr>
          </a:p>
          <a:p>
            <a:r>
              <a:rPr lang="de-DE" sz="3200" strike="sngStrike" dirty="0">
                <a:solidFill>
                  <a:schemeClr val="bg1"/>
                </a:solidFill>
                <a:latin typeface="Ink Free" panose="03080402000500000000" pitchFamily="66" charset="0"/>
              </a:rPr>
              <a:t>Elaboration</a:t>
            </a:r>
          </a:p>
          <a:p>
            <a:endParaRPr lang="de-DE" sz="3200" dirty="0">
              <a:solidFill>
                <a:schemeClr val="bg1"/>
              </a:solidFill>
              <a:latin typeface="Ink Free" panose="03080402000500000000" pitchFamily="66" charset="0"/>
            </a:endParaRPr>
          </a:p>
          <a:p>
            <a:r>
              <a:rPr lang="de-DE" sz="3200" strike="sngStrike" dirty="0">
                <a:solidFill>
                  <a:schemeClr val="bg1"/>
                </a:solidFill>
                <a:latin typeface="Ink Free" panose="03080402000500000000" pitchFamily="66" charset="0"/>
              </a:rPr>
              <a:t>Construction</a:t>
            </a:r>
          </a:p>
          <a:p>
            <a:endParaRPr lang="de-DE" sz="3200" dirty="0">
              <a:solidFill>
                <a:schemeClr val="bg1"/>
              </a:solidFill>
              <a:latin typeface="Ink Free" panose="03080402000500000000" pitchFamily="66" charset="0"/>
            </a:endParaRPr>
          </a:p>
          <a:p>
            <a:r>
              <a:rPr lang="de-DE" sz="3200" dirty="0">
                <a:solidFill>
                  <a:schemeClr val="bg1"/>
                </a:solidFill>
                <a:latin typeface="Ink Free" panose="03080402000500000000" pitchFamily="66" charset="0"/>
              </a:rPr>
              <a:t>Transition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051227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33752A3-C245-4407-938B-A9082BC91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solidFill>
                  <a:schemeClr val="bg1"/>
                </a:solidFill>
                <a:latin typeface="Ink Free" panose="03080402000500000000" pitchFamily="66" charset="0"/>
              </a:rPr>
              <a:t>YouTrack</a:t>
            </a:r>
            <a:endParaRPr lang="de-DE" dirty="0">
              <a:solidFill>
                <a:schemeClr val="bg1"/>
              </a:solidFill>
              <a:latin typeface="Ink Free" panose="03080402000500000000" pitchFamily="66" charset="0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2B27BEF-C341-47E9-B0D9-ADEC8F2162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3200" dirty="0">
                <a:solidFill>
                  <a:schemeClr val="bg1"/>
                </a:solidFill>
                <a:latin typeface="Ink Free" panose="03080402000500000000" pitchFamily="66" charset="0"/>
              </a:rPr>
              <a:t>Flexibel</a:t>
            </a:r>
          </a:p>
          <a:p>
            <a:endParaRPr lang="de-DE" sz="3200" dirty="0">
              <a:solidFill>
                <a:schemeClr val="bg1"/>
              </a:solidFill>
              <a:latin typeface="Ink Free" panose="03080402000500000000" pitchFamily="66" charset="0"/>
            </a:endParaRPr>
          </a:p>
          <a:p>
            <a:r>
              <a:rPr lang="de-DE" sz="3200" dirty="0">
                <a:solidFill>
                  <a:schemeClr val="bg1"/>
                </a:solidFill>
                <a:latin typeface="Ink Free" panose="03080402000500000000" pitchFamily="66" charset="0"/>
              </a:rPr>
              <a:t>Iterativer Prozess</a:t>
            </a:r>
          </a:p>
          <a:p>
            <a:endParaRPr lang="de-DE" sz="3200" dirty="0">
              <a:solidFill>
                <a:schemeClr val="bg1"/>
              </a:solidFill>
              <a:latin typeface="Ink Free" panose="03080402000500000000" pitchFamily="66" charset="0"/>
            </a:endParaRPr>
          </a:p>
          <a:p>
            <a:r>
              <a:rPr lang="de-DE" sz="3200" dirty="0">
                <a:solidFill>
                  <a:schemeClr val="bg1"/>
                </a:solidFill>
                <a:latin typeface="Ink Free" panose="03080402000500000000" pitchFamily="66" charset="0"/>
              </a:rPr>
              <a:t>Monitoring</a:t>
            </a:r>
          </a:p>
        </p:txBody>
      </p:sp>
      <p:pic>
        <p:nvPicPr>
          <p:cNvPr id="5" name="Grafik 4" descr="Ein Bild, das Zeichnung, Schild, Uhr enthält.&#10;&#10;Automatisch generierte Beschreibung">
            <a:extLst>
              <a:ext uri="{FF2B5EF4-FFF2-40B4-BE49-F238E27FC236}">
                <a16:creationId xmlns:a16="http://schemas.microsoft.com/office/drawing/2014/main" id="{437D83E3-6E4A-4C70-8D51-414E15C850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9266" y="833120"/>
            <a:ext cx="4233334" cy="4233334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8E8684B7-88D8-4A43-8C86-B9C636155B0D}"/>
              </a:ext>
            </a:extLst>
          </p:cNvPr>
          <p:cNvSpPr txBox="1"/>
          <p:nvPr/>
        </p:nvSpPr>
        <p:spPr>
          <a:xfrm>
            <a:off x="773854" y="5807631"/>
            <a:ext cx="10579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(https://dhbw-karlsruhe.myjetbrains.com/youtrack/dashboard?id=95e71f97-3a1a-4120-916d-a2036778a351)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55089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0F02F9-7EAF-49C1-A118-5394671124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solidFill>
                  <a:schemeClr val="bg1"/>
                </a:solidFill>
                <a:latin typeface="Ink Free" panose="03080402000500000000" pitchFamily="66" charset="0"/>
              </a:rPr>
              <a:t>Cost</a:t>
            </a:r>
            <a:r>
              <a:rPr lang="de-DE" dirty="0">
                <a:solidFill>
                  <a:schemeClr val="bg1"/>
                </a:solidFill>
                <a:latin typeface="Ink Free" panose="03080402000500000000" pitchFamily="66" charset="0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Ink Free" panose="03080402000500000000" pitchFamily="66" charset="0"/>
              </a:rPr>
              <a:t>Estimation</a:t>
            </a:r>
            <a:endParaRPr lang="de-DE" dirty="0">
              <a:solidFill>
                <a:schemeClr val="bg1"/>
              </a:solidFill>
              <a:latin typeface="Ink Free" panose="03080402000500000000" pitchFamily="66" charset="0"/>
            </a:endParaRPr>
          </a:p>
        </p:txBody>
      </p:sp>
      <p:pic>
        <p:nvPicPr>
          <p:cNvPr id="5" name="Inhaltsplatzhalter 4" descr="Ein Bild, das Text, Karte enthält.&#10;&#10;Automatisch generierte Beschreibung">
            <a:extLst>
              <a:ext uri="{FF2B5EF4-FFF2-40B4-BE49-F238E27FC236}">
                <a16:creationId xmlns:a16="http://schemas.microsoft.com/office/drawing/2014/main" id="{40FEA2F3-EE15-497E-9A43-C1C7B64CDD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4669" y="1763765"/>
            <a:ext cx="5324475" cy="2876550"/>
          </a:xfr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C63D4AFC-BA1F-4490-A689-F052172491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7178" y="1957705"/>
            <a:ext cx="4295775" cy="188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0050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0F02F9-7EAF-49C1-A118-5394671124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solidFill>
                  <a:schemeClr val="bg1"/>
                </a:solidFill>
                <a:latin typeface="Ink Free" panose="03080402000500000000" pitchFamily="66" charset="0"/>
              </a:rPr>
              <a:t>Cost</a:t>
            </a:r>
            <a:r>
              <a:rPr lang="de-DE" dirty="0">
                <a:solidFill>
                  <a:schemeClr val="bg1"/>
                </a:solidFill>
                <a:latin typeface="Ink Free" panose="03080402000500000000" pitchFamily="66" charset="0"/>
              </a:rPr>
              <a:t> real time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A01DF52-226F-4A96-B029-8A26BD5A8B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66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de-DE" sz="3200" dirty="0" err="1">
                <a:solidFill>
                  <a:schemeClr val="bg1"/>
                </a:solidFill>
                <a:latin typeface="Ink Free" panose="03080402000500000000" pitchFamily="66" charset="0"/>
              </a:rPr>
              <a:t>server</a:t>
            </a:r>
            <a:r>
              <a:rPr lang="de-DE" sz="3200" dirty="0">
                <a:solidFill>
                  <a:schemeClr val="bg1"/>
                </a:solidFill>
                <a:latin typeface="Ink Free" panose="03080402000500000000" pitchFamily="66" charset="0"/>
              </a:rPr>
              <a:t> </a:t>
            </a:r>
            <a:r>
              <a:rPr lang="de-DE" sz="3200" dirty="0" err="1">
                <a:solidFill>
                  <a:schemeClr val="bg1"/>
                </a:solidFill>
                <a:latin typeface="Ink Free" panose="03080402000500000000" pitchFamily="66" charset="0"/>
              </a:rPr>
              <a:t>problem</a:t>
            </a:r>
            <a:endParaRPr lang="de-DE" sz="3200" dirty="0">
              <a:solidFill>
                <a:schemeClr val="bg1"/>
              </a:solidFill>
              <a:latin typeface="Ink Free" panose="03080402000500000000" pitchFamily="66" charset="0"/>
            </a:endParaRPr>
          </a:p>
          <a:p>
            <a:endParaRPr lang="de-DE" sz="3200" dirty="0">
              <a:solidFill>
                <a:schemeClr val="bg1"/>
              </a:solidFill>
              <a:latin typeface="Ink Free" panose="03080402000500000000" pitchFamily="66" charset="0"/>
            </a:endParaRPr>
          </a:p>
          <a:p>
            <a:r>
              <a:rPr lang="de-DE" sz="3200" dirty="0">
                <a:solidFill>
                  <a:schemeClr val="bg1"/>
                </a:solidFill>
                <a:latin typeface="Ink Free" panose="03080402000500000000" pitchFamily="66" charset="0"/>
              </a:rPr>
              <a:t>Kein Server -&gt; Keine Nutzer</a:t>
            </a:r>
          </a:p>
          <a:p>
            <a:endParaRPr lang="de-DE" sz="3200" dirty="0">
              <a:solidFill>
                <a:schemeClr val="bg1"/>
              </a:solidFill>
              <a:latin typeface="Ink Free" panose="03080402000500000000" pitchFamily="66" charset="0"/>
            </a:endParaRPr>
          </a:p>
          <a:p>
            <a:r>
              <a:rPr lang="de-DE" sz="3200" dirty="0">
                <a:solidFill>
                  <a:schemeClr val="bg1"/>
                </a:solidFill>
                <a:latin typeface="Ink Free" panose="03080402000500000000" pitchFamily="66" charset="0"/>
              </a:rPr>
              <a:t>Keine Zeit für Implementierung</a:t>
            </a:r>
          </a:p>
        </p:txBody>
      </p:sp>
    </p:spTree>
    <p:extLst>
      <p:ext uri="{BB962C8B-B14F-4D97-AF65-F5344CB8AC3E}">
        <p14:creationId xmlns:p14="http://schemas.microsoft.com/office/powerpoint/2010/main" val="24911570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E0211DBF-0783-4C75-9CF0-8CFAF94FC8D0}"/>
              </a:ext>
            </a:extLst>
          </p:cNvPr>
          <p:cNvSpPr txBox="1"/>
          <p:nvPr/>
        </p:nvSpPr>
        <p:spPr>
          <a:xfrm>
            <a:off x="3136053" y="2321004"/>
            <a:ext cx="5919894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3800" dirty="0">
                <a:solidFill>
                  <a:schemeClr val="bg1"/>
                </a:solidFill>
                <a:latin typeface="Ink Free" panose="03080402000500000000" pitchFamily="66" charset="0"/>
              </a:rPr>
              <a:t>Demo</a:t>
            </a:r>
            <a:endParaRPr lang="de-DE" dirty="0">
              <a:solidFill>
                <a:schemeClr val="bg1"/>
              </a:solidFill>
              <a:latin typeface="Ink Free" panose="03080402000500000000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95383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B40300-D0BD-43A2-B475-FB85D39D3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  <a:latin typeface="Ink Free" panose="03080402000500000000" pitchFamily="66" charset="0"/>
              </a:rPr>
              <a:t>Class </a:t>
            </a:r>
            <a:r>
              <a:rPr lang="de-DE" dirty="0" err="1">
                <a:solidFill>
                  <a:schemeClr val="bg1"/>
                </a:solidFill>
                <a:latin typeface="Ink Free" panose="03080402000500000000" pitchFamily="66" charset="0"/>
              </a:rPr>
              <a:t>Diagram</a:t>
            </a:r>
            <a:endParaRPr lang="de-DE" dirty="0">
              <a:solidFill>
                <a:schemeClr val="bg1"/>
              </a:solidFill>
              <a:latin typeface="Ink Free" panose="03080402000500000000" pitchFamily="66" charset="0"/>
            </a:endParaRPr>
          </a:p>
        </p:txBody>
      </p:sp>
      <p:pic>
        <p:nvPicPr>
          <p:cNvPr id="5" name="Inhaltsplatzhalter 4" descr="Ein Bild, das Spieler enthält.&#10;&#10;Automatisch generierte Beschreibung">
            <a:extLst>
              <a:ext uri="{FF2B5EF4-FFF2-40B4-BE49-F238E27FC236}">
                <a16:creationId xmlns:a16="http://schemas.microsoft.com/office/drawing/2014/main" id="{A72AB9AF-3B7E-4BF9-AF96-D9D7FBB0C8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980" y="2628055"/>
            <a:ext cx="11914040" cy="2070300"/>
          </a:xfr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41389905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9F1BF5-6695-4681-9276-D87554AA5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  <a:latin typeface="Ink Free" panose="03080402000500000000" pitchFamily="66" charset="0"/>
              </a:rPr>
              <a:t>Class </a:t>
            </a:r>
            <a:r>
              <a:rPr lang="de-DE" dirty="0" err="1">
                <a:solidFill>
                  <a:schemeClr val="bg1"/>
                </a:solidFill>
                <a:latin typeface="Ink Free" panose="03080402000500000000" pitchFamily="66" charset="0"/>
              </a:rPr>
              <a:t>Diagram</a:t>
            </a:r>
            <a:endParaRPr lang="de-DE" dirty="0">
              <a:solidFill>
                <a:schemeClr val="bg1"/>
              </a:solidFill>
              <a:latin typeface="Ink Free" panose="03080402000500000000" pitchFamily="66" charset="0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A7618B2-2D15-4AA3-A8B0-7EF823BF0F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  <a:latin typeface="Ink Free" panose="03080402000500000000" pitchFamily="66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https://www.youtube.com/watch?v=FgTSfL13MUA&amp;feature=youtu.be</a:t>
            </a:r>
            <a:endParaRPr lang="de-DE" dirty="0">
              <a:solidFill>
                <a:schemeClr val="bg1"/>
              </a:solidFill>
              <a:latin typeface="Ink Free" panose="03080402000500000000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83772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2671DA-BEF8-49F6-9472-6FDCD2A60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  <a:latin typeface="Ink Free" panose="03080402000500000000" pitchFamily="66" charset="0"/>
              </a:rPr>
              <a:t>Architecture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C9665EB-7A8A-4704-93A8-8A4B247159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3200" dirty="0" err="1">
                <a:solidFill>
                  <a:schemeClr val="bg1"/>
                </a:solidFill>
                <a:latin typeface="Ink Free" panose="03080402000500000000" pitchFamily="66" charset="0"/>
              </a:rPr>
              <a:t>Application</a:t>
            </a:r>
            <a:endParaRPr lang="de-DE" sz="3200" dirty="0">
              <a:solidFill>
                <a:schemeClr val="bg1"/>
              </a:solidFill>
              <a:latin typeface="Ink Free" panose="03080402000500000000" pitchFamily="66" charset="0"/>
            </a:endParaRPr>
          </a:p>
          <a:p>
            <a:endParaRPr lang="de-DE" sz="3200" dirty="0">
              <a:solidFill>
                <a:schemeClr val="bg1"/>
              </a:solidFill>
              <a:latin typeface="Ink Free" panose="03080402000500000000" pitchFamily="66" charset="0"/>
            </a:endParaRPr>
          </a:p>
          <a:p>
            <a:r>
              <a:rPr lang="de-DE" sz="3200" dirty="0">
                <a:solidFill>
                  <a:schemeClr val="bg1"/>
                </a:solidFill>
                <a:latin typeface="Ink Free" panose="03080402000500000000" pitchFamily="66" charset="0"/>
              </a:rPr>
              <a:t>Flutter</a:t>
            </a:r>
          </a:p>
          <a:p>
            <a:endParaRPr lang="de-DE" sz="3200" dirty="0">
              <a:solidFill>
                <a:schemeClr val="bg1"/>
              </a:solidFill>
              <a:latin typeface="Ink Free" panose="03080402000500000000" pitchFamily="66" charset="0"/>
            </a:endParaRPr>
          </a:p>
          <a:p>
            <a:r>
              <a:rPr lang="de-DE" sz="3200" dirty="0">
                <a:solidFill>
                  <a:schemeClr val="bg1"/>
                </a:solidFill>
                <a:latin typeface="Ink Free" panose="03080402000500000000" pitchFamily="66" charset="0"/>
              </a:rPr>
              <a:t>MVC Modell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150C320-6D93-4C14-95DE-BCB64E86F3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3113" y="1743075"/>
            <a:ext cx="5981700" cy="337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6858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0F732F2-E6D7-4A3E-B7F6-873B341B43EE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tx1">
              <a:lumMod val="75000"/>
              <a:lumOff val="25000"/>
            </a:schemeClr>
          </a:solidFill>
        </p:spPr>
        <p:txBody>
          <a:bodyPr/>
          <a:lstStyle/>
          <a:p>
            <a:r>
              <a:rPr lang="de-DE" dirty="0">
                <a:solidFill>
                  <a:schemeClr val="bg1"/>
                </a:solidFill>
                <a:latin typeface="Ink Free" panose="03080402000500000000" pitchFamily="66" charset="0"/>
              </a:rPr>
              <a:t>Technik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41391D8-F36D-4933-BB28-9754B4C14C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3200" dirty="0">
                <a:solidFill>
                  <a:schemeClr val="bg1"/>
                </a:solidFill>
                <a:latin typeface="Ink Free" panose="03080402000500000000" pitchFamily="66" charset="0"/>
              </a:rPr>
              <a:t>Visual Studio code</a:t>
            </a:r>
          </a:p>
          <a:p>
            <a:pPr lvl="1"/>
            <a:r>
              <a:rPr lang="de-DE" dirty="0">
                <a:solidFill>
                  <a:schemeClr val="bg1"/>
                </a:solidFill>
                <a:latin typeface="Ink Free" panose="03080402000500000000" pitchFamily="66" charset="0"/>
              </a:rPr>
              <a:t>Entwicklung</a:t>
            </a:r>
          </a:p>
          <a:p>
            <a:pPr lvl="1"/>
            <a:endParaRPr lang="de-DE" dirty="0">
              <a:solidFill>
                <a:schemeClr val="bg1"/>
              </a:solidFill>
              <a:latin typeface="Ink Free" panose="03080402000500000000" pitchFamily="66" charset="0"/>
            </a:endParaRPr>
          </a:p>
          <a:p>
            <a:r>
              <a:rPr lang="de-DE" sz="3200" dirty="0" err="1">
                <a:solidFill>
                  <a:schemeClr val="bg1"/>
                </a:solidFill>
                <a:latin typeface="Ink Free" panose="03080402000500000000" pitchFamily="66" charset="0"/>
              </a:rPr>
              <a:t>Git</a:t>
            </a:r>
            <a:endParaRPr lang="de-DE" sz="3200" dirty="0">
              <a:solidFill>
                <a:schemeClr val="bg1"/>
              </a:solidFill>
              <a:latin typeface="Ink Free" panose="03080402000500000000" pitchFamily="66" charset="0"/>
            </a:endParaRPr>
          </a:p>
          <a:p>
            <a:pPr lvl="1"/>
            <a:r>
              <a:rPr lang="de-DE" dirty="0">
                <a:solidFill>
                  <a:schemeClr val="bg1"/>
                </a:solidFill>
                <a:latin typeface="Ink Free" panose="03080402000500000000" pitchFamily="66" charset="0"/>
              </a:rPr>
              <a:t>Versionierung</a:t>
            </a:r>
          </a:p>
          <a:p>
            <a:pPr lvl="1"/>
            <a:r>
              <a:rPr lang="de-DE" dirty="0">
                <a:solidFill>
                  <a:schemeClr val="bg1"/>
                </a:solidFill>
                <a:latin typeface="Ink Free" panose="03080402000500000000" pitchFamily="66" charset="0"/>
              </a:rPr>
              <a:t>Code Zusammenführung</a:t>
            </a:r>
          </a:p>
          <a:p>
            <a:pPr marL="457200" lvl="1" indent="0">
              <a:buNone/>
            </a:pPr>
            <a:endParaRPr lang="de-DE" dirty="0">
              <a:solidFill>
                <a:schemeClr val="bg1"/>
              </a:solidFill>
              <a:latin typeface="Ink Free" panose="03080402000500000000" pitchFamily="66" charset="0"/>
            </a:endParaRPr>
          </a:p>
          <a:p>
            <a:endParaRPr lang="de-DE" dirty="0">
              <a:solidFill>
                <a:schemeClr val="bg1"/>
              </a:solidFill>
              <a:latin typeface="Ink Free" panose="03080402000500000000" pitchFamily="66" charset="0"/>
            </a:endParaRPr>
          </a:p>
          <a:p>
            <a:endParaRPr lang="de-DE" dirty="0">
              <a:solidFill>
                <a:schemeClr val="bg1"/>
              </a:solidFill>
              <a:latin typeface="Ink Free" panose="03080402000500000000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71316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0F732F2-E6D7-4A3E-B7F6-873B341B43EE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tx1">
              <a:lumMod val="75000"/>
              <a:lumOff val="25000"/>
            </a:schemeClr>
          </a:solidFill>
        </p:spPr>
        <p:txBody>
          <a:bodyPr/>
          <a:lstStyle/>
          <a:p>
            <a:r>
              <a:rPr lang="de-DE" dirty="0">
                <a:solidFill>
                  <a:schemeClr val="bg1"/>
                </a:solidFill>
                <a:latin typeface="Ink Free" panose="03080402000500000000" pitchFamily="66" charset="0"/>
              </a:rPr>
              <a:t>Technik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41391D8-F36D-4933-BB28-9754B4C14C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3200" dirty="0">
                <a:solidFill>
                  <a:schemeClr val="bg1"/>
                </a:solidFill>
                <a:latin typeface="Ink Free" panose="03080402000500000000" pitchFamily="66" charset="0"/>
              </a:rPr>
              <a:t>Dart Analyzer</a:t>
            </a:r>
          </a:p>
          <a:p>
            <a:pPr lvl="1"/>
            <a:r>
              <a:rPr lang="de-DE" dirty="0">
                <a:solidFill>
                  <a:schemeClr val="bg1"/>
                </a:solidFill>
                <a:latin typeface="Ink Free" panose="03080402000500000000" pitchFamily="66" charset="0"/>
              </a:rPr>
              <a:t>Code Analyse</a:t>
            </a:r>
          </a:p>
          <a:p>
            <a:pPr lvl="1"/>
            <a:r>
              <a:rPr lang="de-DE" dirty="0" err="1">
                <a:solidFill>
                  <a:schemeClr val="bg1"/>
                </a:solidFill>
                <a:latin typeface="Ink Free" panose="03080402000500000000" pitchFamily="66" charset="0"/>
              </a:rPr>
              <a:t>Metrics</a:t>
            </a:r>
            <a:endParaRPr lang="de-DE" dirty="0">
              <a:solidFill>
                <a:schemeClr val="bg1"/>
              </a:solidFill>
              <a:latin typeface="Ink Free" panose="03080402000500000000" pitchFamily="66" charset="0"/>
            </a:endParaRPr>
          </a:p>
          <a:p>
            <a:r>
              <a:rPr lang="de-DE" sz="3200" dirty="0">
                <a:solidFill>
                  <a:schemeClr val="bg1"/>
                </a:solidFill>
                <a:latin typeface="Ink Free" panose="03080402000500000000" pitchFamily="66" charset="0"/>
              </a:rPr>
              <a:t>Flutter Plugins</a:t>
            </a:r>
          </a:p>
          <a:p>
            <a:r>
              <a:rPr lang="de-DE" sz="3200" dirty="0">
                <a:solidFill>
                  <a:schemeClr val="bg1"/>
                </a:solidFill>
                <a:latin typeface="Ink Free" panose="03080402000500000000" pitchFamily="66" charset="0"/>
              </a:rPr>
              <a:t>DCDG </a:t>
            </a:r>
          </a:p>
          <a:p>
            <a:pPr lvl="1"/>
            <a:r>
              <a:rPr lang="de-DE" dirty="0">
                <a:solidFill>
                  <a:schemeClr val="bg1"/>
                </a:solidFill>
                <a:latin typeface="Ink Free" panose="03080402000500000000" pitchFamily="66" charset="0"/>
              </a:rPr>
              <a:t>Klassendiagramme</a:t>
            </a:r>
          </a:p>
          <a:p>
            <a:endParaRPr lang="de-DE" dirty="0">
              <a:solidFill>
                <a:schemeClr val="bg1"/>
              </a:solidFill>
              <a:latin typeface="Ink Free" panose="03080402000500000000" pitchFamily="66" charset="0"/>
            </a:endParaRPr>
          </a:p>
          <a:p>
            <a:endParaRPr lang="de-DE" dirty="0">
              <a:solidFill>
                <a:schemeClr val="bg1"/>
              </a:solidFill>
              <a:latin typeface="Ink Free" panose="03080402000500000000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01124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llipse 2">
            <a:extLst>
              <a:ext uri="{FF2B5EF4-FFF2-40B4-BE49-F238E27FC236}">
                <a16:creationId xmlns:a16="http://schemas.microsoft.com/office/drawing/2014/main" id="{332EDD03-3F59-48F0-9DA4-49649293D3D9}"/>
              </a:ext>
            </a:extLst>
          </p:cNvPr>
          <p:cNvSpPr/>
          <p:nvPr/>
        </p:nvSpPr>
        <p:spPr>
          <a:xfrm>
            <a:off x="3005330" y="3612643"/>
            <a:ext cx="1438656" cy="7543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latin typeface="Ink Free" panose="03080402000500000000" pitchFamily="66" charset="0"/>
              </a:rPr>
              <a:t>easy</a:t>
            </a:r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3BED8DB0-1BBE-4DFC-9232-A5489B21F5D9}"/>
              </a:ext>
            </a:extLst>
          </p:cNvPr>
          <p:cNvSpPr/>
          <p:nvPr/>
        </p:nvSpPr>
        <p:spPr>
          <a:xfrm>
            <a:off x="4443986" y="1460328"/>
            <a:ext cx="1274064" cy="5059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latin typeface="Ink Free" panose="03080402000500000000" pitchFamily="66" charset="0"/>
              </a:rPr>
              <a:t>fast</a:t>
            </a:r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5542FE38-5473-463B-9699-A95EBC633E12}"/>
              </a:ext>
            </a:extLst>
          </p:cNvPr>
          <p:cNvSpPr/>
          <p:nvPr/>
        </p:nvSpPr>
        <p:spPr>
          <a:xfrm>
            <a:off x="8747762" y="3006091"/>
            <a:ext cx="2289050" cy="9387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latin typeface="Ink Free" panose="03080402000500000000" pitchFamily="66" charset="0"/>
              </a:rPr>
              <a:t>Get</a:t>
            </a:r>
            <a:r>
              <a:rPr lang="de-DE" dirty="0">
                <a:latin typeface="Ink Free" panose="03080402000500000000" pitchFamily="66" charset="0"/>
              </a:rPr>
              <a:t> </a:t>
            </a:r>
            <a:r>
              <a:rPr lang="de-DE" dirty="0" err="1">
                <a:latin typeface="Ink Free" panose="03080402000500000000" pitchFamily="66" charset="0"/>
              </a:rPr>
              <a:t>more</a:t>
            </a:r>
            <a:r>
              <a:rPr lang="de-DE" dirty="0">
                <a:latin typeface="Ink Free" panose="03080402000500000000" pitchFamily="66" charset="0"/>
              </a:rPr>
              <a:t> </a:t>
            </a:r>
            <a:r>
              <a:rPr lang="de-DE" dirty="0" err="1">
                <a:latin typeface="Ink Free" panose="03080402000500000000" pitchFamily="66" charset="0"/>
              </a:rPr>
              <a:t>efficient</a:t>
            </a:r>
            <a:endParaRPr lang="de-DE" dirty="0">
              <a:latin typeface="Ink Free" panose="03080402000500000000" pitchFamily="66" charset="0"/>
            </a:endParaRPr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0A7A555F-8D59-4B8E-96D9-85721C3A3179}"/>
              </a:ext>
            </a:extLst>
          </p:cNvPr>
          <p:cNvSpPr/>
          <p:nvPr/>
        </p:nvSpPr>
        <p:spPr>
          <a:xfrm>
            <a:off x="1718058" y="4956048"/>
            <a:ext cx="1908048" cy="7741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latin typeface="Ink Free" panose="03080402000500000000" pitchFamily="66" charset="0"/>
              </a:rPr>
              <a:t>Meet</a:t>
            </a:r>
            <a:r>
              <a:rPr lang="de-DE" dirty="0">
                <a:latin typeface="Ink Free" panose="03080402000500000000" pitchFamily="66" charset="0"/>
              </a:rPr>
              <a:t> </a:t>
            </a:r>
            <a:r>
              <a:rPr lang="de-DE" dirty="0" err="1">
                <a:latin typeface="Ink Free" panose="03080402000500000000" pitchFamily="66" charset="0"/>
              </a:rPr>
              <a:t>friends</a:t>
            </a:r>
            <a:endParaRPr lang="de-DE" dirty="0">
              <a:latin typeface="Ink Free" panose="03080402000500000000" pitchFamily="66" charset="0"/>
            </a:endParaRPr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AA76BAA9-A96B-435B-8B31-DB297C452E5A}"/>
              </a:ext>
            </a:extLst>
          </p:cNvPr>
          <p:cNvSpPr/>
          <p:nvPr/>
        </p:nvSpPr>
        <p:spPr>
          <a:xfrm>
            <a:off x="8189976" y="1018032"/>
            <a:ext cx="2334768" cy="111556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latin typeface="Ink Free" panose="03080402000500000000" pitchFamily="66" charset="0"/>
              </a:rPr>
              <a:t>Coordinate</a:t>
            </a:r>
            <a:r>
              <a:rPr lang="de-DE" dirty="0">
                <a:latin typeface="Ink Free" panose="03080402000500000000" pitchFamily="66" charset="0"/>
              </a:rPr>
              <a:t> </a:t>
            </a:r>
            <a:r>
              <a:rPr lang="de-DE" dirty="0" err="1">
                <a:latin typeface="Ink Free" panose="03080402000500000000" pitchFamily="66" charset="0"/>
              </a:rPr>
              <a:t>your</a:t>
            </a:r>
            <a:r>
              <a:rPr lang="de-DE" dirty="0">
                <a:latin typeface="Ink Free" panose="03080402000500000000" pitchFamily="66" charset="0"/>
              </a:rPr>
              <a:t> </a:t>
            </a:r>
            <a:r>
              <a:rPr lang="de-DE" dirty="0" err="1">
                <a:latin typeface="Ink Free" panose="03080402000500000000" pitchFamily="66" charset="0"/>
              </a:rPr>
              <a:t>free</a:t>
            </a:r>
            <a:r>
              <a:rPr lang="de-DE" dirty="0">
                <a:latin typeface="Ink Free" panose="03080402000500000000" pitchFamily="66" charset="0"/>
              </a:rPr>
              <a:t> time</a:t>
            </a:r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37995DB6-A2FC-4E8C-ABEC-032F80A307EC}"/>
              </a:ext>
            </a:extLst>
          </p:cNvPr>
          <p:cNvSpPr/>
          <p:nvPr/>
        </p:nvSpPr>
        <p:spPr>
          <a:xfrm>
            <a:off x="1950722" y="463294"/>
            <a:ext cx="1773936" cy="7985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latin typeface="Ink Free" panose="03080402000500000000" pitchFamily="66" charset="0"/>
              </a:rPr>
              <a:t>Meet</a:t>
            </a:r>
            <a:r>
              <a:rPr lang="de-DE" dirty="0">
                <a:latin typeface="Ink Free" panose="03080402000500000000" pitchFamily="66" charset="0"/>
              </a:rPr>
              <a:t> </a:t>
            </a:r>
            <a:r>
              <a:rPr lang="de-DE" dirty="0" err="1">
                <a:latin typeface="Ink Free" panose="03080402000500000000" pitchFamily="66" charset="0"/>
              </a:rPr>
              <a:t>new</a:t>
            </a:r>
            <a:r>
              <a:rPr lang="de-DE" dirty="0">
                <a:latin typeface="Ink Free" panose="03080402000500000000" pitchFamily="66" charset="0"/>
              </a:rPr>
              <a:t> </a:t>
            </a:r>
            <a:r>
              <a:rPr lang="de-DE" dirty="0" err="1">
                <a:latin typeface="Ink Free" panose="03080402000500000000" pitchFamily="66" charset="0"/>
              </a:rPr>
              <a:t>people</a:t>
            </a:r>
            <a:endParaRPr lang="de-DE" dirty="0">
              <a:latin typeface="Ink Free" panose="03080402000500000000" pitchFamily="66" charset="0"/>
            </a:endParaRP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075F3B30-3C8D-4CE9-9E8A-76B6BE40DF8E}"/>
              </a:ext>
            </a:extLst>
          </p:cNvPr>
          <p:cNvSpPr/>
          <p:nvPr/>
        </p:nvSpPr>
        <p:spPr>
          <a:xfrm>
            <a:off x="4879509" y="2744724"/>
            <a:ext cx="2609088" cy="1368552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600" dirty="0">
                <a:solidFill>
                  <a:schemeClr val="tx1"/>
                </a:solidFill>
                <a:latin typeface="Ink Free" panose="03080402000500000000" pitchFamily="66" charset="0"/>
              </a:rPr>
              <a:t>Vision</a:t>
            </a: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251F6EAD-FDAB-4291-AF23-9A1AEFC5F2D2}"/>
              </a:ext>
            </a:extLst>
          </p:cNvPr>
          <p:cNvSpPr/>
          <p:nvPr/>
        </p:nvSpPr>
        <p:spPr>
          <a:xfrm>
            <a:off x="844471" y="2357627"/>
            <a:ext cx="1722621" cy="9387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latin typeface="Ink Free" panose="03080402000500000000" pitchFamily="66" charset="0"/>
              </a:rPr>
              <a:t>Save time</a:t>
            </a:r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56D5A30A-E755-41A3-B88E-3D8E3AE36B1F}"/>
              </a:ext>
            </a:extLst>
          </p:cNvPr>
          <p:cNvSpPr/>
          <p:nvPr/>
        </p:nvSpPr>
        <p:spPr>
          <a:xfrm>
            <a:off x="5574791" y="5318760"/>
            <a:ext cx="1584621" cy="7741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latin typeface="Ink Free" panose="03080402000500000000" pitchFamily="66" charset="0"/>
              </a:rPr>
              <a:t>Have</a:t>
            </a:r>
            <a:r>
              <a:rPr lang="de-DE" dirty="0">
                <a:latin typeface="Ink Free" panose="03080402000500000000" pitchFamily="66" charset="0"/>
              </a:rPr>
              <a:t> </a:t>
            </a:r>
            <a:r>
              <a:rPr lang="de-DE" dirty="0" err="1">
                <a:latin typeface="Ink Free" panose="03080402000500000000" pitchFamily="66" charset="0"/>
              </a:rPr>
              <a:t>fun</a:t>
            </a:r>
            <a:endParaRPr lang="de-DE" dirty="0">
              <a:latin typeface="Ink Free" panose="03080402000500000000" pitchFamily="66" charset="0"/>
            </a:endParaRPr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797A47F6-D94B-4D5E-9FD6-05193011A479}"/>
              </a:ext>
            </a:extLst>
          </p:cNvPr>
          <p:cNvSpPr/>
          <p:nvPr/>
        </p:nvSpPr>
        <p:spPr>
          <a:xfrm>
            <a:off x="8436864" y="4907280"/>
            <a:ext cx="1840992" cy="8229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latin typeface="Ink Free" panose="03080402000500000000" pitchFamily="66" charset="0"/>
              </a:rPr>
              <a:t>User </a:t>
            </a:r>
            <a:r>
              <a:rPr lang="de-DE" dirty="0" err="1">
                <a:latin typeface="Ink Free" panose="03080402000500000000" pitchFamily="66" charset="0"/>
              </a:rPr>
              <a:t>friendly</a:t>
            </a:r>
            <a:endParaRPr lang="de-DE" dirty="0">
              <a:latin typeface="Ink Free" panose="03080402000500000000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93071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0F732F2-E6D7-4A3E-B7F6-873B341B43EE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tx1">
              <a:lumMod val="75000"/>
              <a:lumOff val="25000"/>
            </a:schemeClr>
          </a:solidFill>
        </p:spPr>
        <p:txBody>
          <a:bodyPr/>
          <a:lstStyle/>
          <a:p>
            <a:r>
              <a:rPr lang="de-DE" dirty="0">
                <a:solidFill>
                  <a:schemeClr val="bg1"/>
                </a:solidFill>
                <a:latin typeface="Ink Free" panose="03080402000500000000" pitchFamily="66" charset="0"/>
              </a:rPr>
              <a:t>Automation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41391D8-F36D-4933-BB28-9754B4C14C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3200" dirty="0">
                <a:solidFill>
                  <a:schemeClr val="bg1"/>
                </a:solidFill>
                <a:latin typeface="Ink Free" panose="03080402000500000000" pitchFamily="66" charset="0"/>
              </a:rPr>
              <a:t>Unit </a:t>
            </a:r>
            <a:r>
              <a:rPr lang="de-DE" sz="3200" dirty="0" err="1">
                <a:solidFill>
                  <a:schemeClr val="bg1"/>
                </a:solidFill>
                <a:latin typeface="Ink Free" panose="03080402000500000000" pitchFamily="66" charset="0"/>
              </a:rPr>
              <a:t>Testing</a:t>
            </a:r>
            <a:endParaRPr lang="de-DE" sz="3200" dirty="0">
              <a:solidFill>
                <a:schemeClr val="bg1"/>
              </a:solidFill>
              <a:latin typeface="Ink Free" panose="03080402000500000000" pitchFamily="66" charset="0"/>
            </a:endParaRPr>
          </a:p>
          <a:p>
            <a:endParaRPr lang="de-DE" sz="3200" dirty="0">
              <a:solidFill>
                <a:schemeClr val="bg1"/>
              </a:solidFill>
              <a:latin typeface="Ink Free" panose="03080402000500000000" pitchFamily="66" charset="0"/>
            </a:endParaRPr>
          </a:p>
          <a:p>
            <a:r>
              <a:rPr lang="de-DE" sz="3200" dirty="0" err="1">
                <a:solidFill>
                  <a:schemeClr val="bg1"/>
                </a:solidFill>
                <a:latin typeface="Ink Free" panose="03080402000500000000" pitchFamily="66" charset="0"/>
              </a:rPr>
              <a:t>Git</a:t>
            </a:r>
            <a:endParaRPr lang="de-DE" sz="3200" dirty="0">
              <a:solidFill>
                <a:schemeClr val="bg1"/>
              </a:solidFill>
              <a:latin typeface="Ink Free" panose="03080402000500000000" pitchFamily="66" charset="0"/>
            </a:endParaRPr>
          </a:p>
          <a:p>
            <a:endParaRPr lang="de-DE" sz="3200" dirty="0">
              <a:solidFill>
                <a:schemeClr val="bg1"/>
              </a:solidFill>
              <a:latin typeface="Ink Free" panose="03080402000500000000" pitchFamily="66" charset="0"/>
            </a:endParaRPr>
          </a:p>
          <a:p>
            <a:r>
              <a:rPr lang="de-DE" sz="3200" dirty="0">
                <a:solidFill>
                  <a:schemeClr val="bg1"/>
                </a:solidFill>
                <a:latin typeface="Ink Free" panose="03080402000500000000" pitchFamily="66" charset="0"/>
              </a:rPr>
              <a:t>Klassendiagramme erzeugen</a:t>
            </a:r>
          </a:p>
          <a:p>
            <a:endParaRPr lang="de-DE" sz="3200" dirty="0">
              <a:solidFill>
                <a:schemeClr val="bg1"/>
              </a:solidFill>
              <a:latin typeface="Ink Free" panose="03080402000500000000" pitchFamily="66" charset="0"/>
            </a:endParaRPr>
          </a:p>
          <a:p>
            <a:r>
              <a:rPr lang="de-DE" sz="3200" dirty="0" err="1">
                <a:solidFill>
                  <a:schemeClr val="bg1"/>
                </a:solidFill>
                <a:latin typeface="Ink Free" panose="03080402000500000000" pitchFamily="66" charset="0"/>
              </a:rPr>
              <a:t>SonarQube</a:t>
            </a:r>
            <a:endParaRPr lang="de-DE" sz="3200" dirty="0">
              <a:solidFill>
                <a:schemeClr val="bg1"/>
              </a:solidFill>
              <a:latin typeface="Ink Free" panose="03080402000500000000" pitchFamily="66" charset="0"/>
            </a:endParaRPr>
          </a:p>
          <a:p>
            <a:endParaRPr lang="de-DE" dirty="0">
              <a:solidFill>
                <a:schemeClr val="bg1"/>
              </a:solidFill>
              <a:latin typeface="Ink Free" panose="03080402000500000000" pitchFamily="66" charset="0"/>
            </a:endParaRPr>
          </a:p>
          <a:p>
            <a:endParaRPr lang="de-DE" dirty="0">
              <a:solidFill>
                <a:schemeClr val="bg1"/>
              </a:solidFill>
              <a:latin typeface="Ink Free" panose="03080402000500000000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40663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0F732F2-E6D7-4A3E-B7F6-873B341B43EE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tx1">
              <a:lumMod val="75000"/>
              <a:lumOff val="25000"/>
            </a:schemeClr>
          </a:solidFill>
        </p:spPr>
        <p:txBody>
          <a:bodyPr/>
          <a:lstStyle/>
          <a:p>
            <a:r>
              <a:rPr lang="de-DE" dirty="0">
                <a:solidFill>
                  <a:schemeClr val="bg1"/>
                </a:solidFill>
                <a:latin typeface="Ink Free" panose="03080402000500000000" pitchFamily="66" charset="0"/>
              </a:rPr>
              <a:t>Risk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41391D8-F36D-4933-BB28-9754B4C14C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de-DE" dirty="0">
              <a:solidFill>
                <a:schemeClr val="bg1"/>
              </a:solidFill>
              <a:latin typeface="Ink Free" panose="03080402000500000000" pitchFamily="66" charset="0"/>
            </a:endParaRPr>
          </a:p>
          <a:p>
            <a:endParaRPr lang="de-DE" dirty="0">
              <a:solidFill>
                <a:schemeClr val="bg1"/>
              </a:solidFill>
              <a:latin typeface="Ink Free" panose="03080402000500000000" pitchFamily="66" charset="0"/>
            </a:endParaRPr>
          </a:p>
        </p:txBody>
      </p:sp>
      <p:pic>
        <p:nvPicPr>
          <p:cNvPr id="5" name="Grafik 4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2C148FA0-423E-4669-B3CB-3506467B38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20" y="2052255"/>
            <a:ext cx="11846560" cy="2753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3830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0F732F2-E6D7-4A3E-B7F6-873B341B43EE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tx1">
              <a:lumMod val="75000"/>
              <a:lumOff val="25000"/>
            </a:schemeClr>
          </a:solidFill>
        </p:spPr>
        <p:txBody>
          <a:bodyPr/>
          <a:lstStyle/>
          <a:p>
            <a:r>
              <a:rPr lang="de-DE" dirty="0" err="1">
                <a:solidFill>
                  <a:schemeClr val="bg1"/>
                </a:solidFill>
                <a:latin typeface="Ink Free" panose="03080402000500000000" pitchFamily="66" charset="0"/>
              </a:rPr>
              <a:t>testing</a:t>
            </a:r>
            <a:endParaRPr lang="de-DE" dirty="0">
              <a:solidFill>
                <a:schemeClr val="bg1"/>
              </a:solidFill>
              <a:latin typeface="Ink Free" panose="03080402000500000000" pitchFamily="66" charset="0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41391D8-F36D-4933-BB28-9754B4C14C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3200" dirty="0">
                <a:solidFill>
                  <a:schemeClr val="bg1"/>
                </a:solidFill>
                <a:latin typeface="Ink Free" panose="03080402000500000000" pitchFamily="66" charset="0"/>
              </a:rPr>
              <a:t>Unit </a:t>
            </a:r>
            <a:r>
              <a:rPr lang="de-DE" sz="3200" dirty="0" err="1">
                <a:solidFill>
                  <a:schemeClr val="bg1"/>
                </a:solidFill>
                <a:latin typeface="Ink Free" panose="03080402000500000000" pitchFamily="66" charset="0"/>
              </a:rPr>
              <a:t>Testing</a:t>
            </a:r>
            <a:endParaRPr lang="de-DE" sz="3200" dirty="0">
              <a:solidFill>
                <a:schemeClr val="bg1"/>
              </a:solidFill>
              <a:latin typeface="Ink Free" panose="03080402000500000000" pitchFamily="66" charset="0"/>
            </a:endParaRPr>
          </a:p>
          <a:p>
            <a:endParaRPr lang="de-DE" dirty="0">
              <a:solidFill>
                <a:schemeClr val="bg1"/>
              </a:solidFill>
              <a:latin typeface="Ink Free" panose="03080402000500000000" pitchFamily="66" charset="0"/>
            </a:endParaRPr>
          </a:p>
          <a:p>
            <a:endParaRPr lang="de-DE" dirty="0">
              <a:solidFill>
                <a:schemeClr val="bg1"/>
              </a:solidFill>
              <a:latin typeface="Ink Free" panose="03080402000500000000" pitchFamily="66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9A67E254-D2A5-4DB8-B9D9-C729D48807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0514" y="1916853"/>
            <a:ext cx="4463679" cy="3253845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3419CF15-3168-4582-BEF9-AC57746A93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912" y="2824480"/>
            <a:ext cx="5228686" cy="2992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940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0F732F2-E6D7-4A3E-B7F6-873B341B43EE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tx1">
              <a:lumMod val="75000"/>
              <a:lumOff val="25000"/>
            </a:schemeClr>
          </a:solidFill>
        </p:spPr>
        <p:txBody>
          <a:bodyPr/>
          <a:lstStyle/>
          <a:p>
            <a:r>
              <a:rPr lang="de-DE" dirty="0">
                <a:solidFill>
                  <a:schemeClr val="bg1"/>
                </a:solidFill>
                <a:latin typeface="Ink Free" panose="03080402000500000000" pitchFamily="66" charset="0"/>
              </a:rPr>
              <a:t>Patterns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41391D8-F36D-4933-BB28-9754B4C14C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de-DE" sz="3200" dirty="0">
              <a:solidFill>
                <a:schemeClr val="bg1"/>
              </a:solidFill>
              <a:latin typeface="Ink Free" panose="03080402000500000000" pitchFamily="66" charset="0"/>
            </a:endParaRPr>
          </a:p>
          <a:p>
            <a:r>
              <a:rPr lang="de-DE" sz="3200" dirty="0">
                <a:solidFill>
                  <a:schemeClr val="bg1"/>
                </a:solidFill>
                <a:latin typeface="Ink Free" panose="03080402000500000000" pitchFamily="66" charset="0"/>
              </a:rPr>
              <a:t>Sofa Prinzip</a:t>
            </a:r>
          </a:p>
          <a:p>
            <a:r>
              <a:rPr lang="de-DE" sz="3200" dirty="0">
                <a:solidFill>
                  <a:schemeClr val="bg1"/>
                </a:solidFill>
                <a:latin typeface="Ink Free" panose="03080402000500000000" pitchFamily="66" charset="0"/>
              </a:rPr>
              <a:t>Kürzere Methoden</a:t>
            </a:r>
          </a:p>
          <a:p>
            <a:r>
              <a:rPr lang="de-DE" sz="3200" dirty="0">
                <a:solidFill>
                  <a:schemeClr val="bg1"/>
                </a:solidFill>
                <a:latin typeface="Ink Free" panose="03080402000500000000" pitchFamily="66" charset="0"/>
              </a:rPr>
              <a:t>Weniger Argumente</a:t>
            </a:r>
          </a:p>
          <a:p>
            <a:r>
              <a:rPr lang="de-DE" sz="3200" dirty="0">
                <a:solidFill>
                  <a:schemeClr val="bg1"/>
                </a:solidFill>
                <a:latin typeface="Ink Free" panose="03080402000500000000" pitchFamily="66" charset="0"/>
              </a:rPr>
              <a:t>Weniger Abstraktion</a:t>
            </a:r>
          </a:p>
          <a:p>
            <a:r>
              <a:rPr lang="de-DE" sz="3200" dirty="0">
                <a:solidFill>
                  <a:schemeClr val="bg1"/>
                </a:solidFill>
                <a:latin typeface="Ink Free" panose="03080402000500000000" pitchFamily="66" charset="0"/>
              </a:rPr>
              <a:t>Code </a:t>
            </a:r>
            <a:r>
              <a:rPr lang="de-DE" sz="3200" dirty="0" err="1">
                <a:solidFill>
                  <a:schemeClr val="bg1"/>
                </a:solidFill>
                <a:latin typeface="Ink Free" panose="03080402000500000000" pitchFamily="66" charset="0"/>
              </a:rPr>
              <a:t>smells</a:t>
            </a:r>
            <a:r>
              <a:rPr lang="de-DE" sz="3200" dirty="0">
                <a:solidFill>
                  <a:schemeClr val="bg1"/>
                </a:solidFill>
                <a:latin typeface="Ink Free" panose="03080402000500000000" pitchFamily="66" charset="0"/>
              </a:rPr>
              <a:t> beseitigt</a:t>
            </a:r>
          </a:p>
          <a:p>
            <a:r>
              <a:rPr lang="de-DE" sz="3200" dirty="0">
                <a:solidFill>
                  <a:schemeClr val="bg1"/>
                </a:solidFill>
                <a:latin typeface="Ink Free" panose="03080402000500000000" pitchFamily="66" charset="0"/>
              </a:rPr>
              <a:t>Bessere </a:t>
            </a:r>
            <a:r>
              <a:rPr lang="de-DE" sz="3200" dirty="0" err="1">
                <a:solidFill>
                  <a:schemeClr val="bg1"/>
                </a:solidFill>
                <a:latin typeface="Ink Free" panose="03080402000500000000" pitchFamily="66" charset="0"/>
              </a:rPr>
              <a:t>struktur</a:t>
            </a:r>
            <a:endParaRPr lang="de-DE" sz="3200" dirty="0">
              <a:solidFill>
                <a:schemeClr val="bg1"/>
              </a:solidFill>
              <a:latin typeface="Ink Free" panose="03080402000500000000" pitchFamily="66" charset="0"/>
            </a:endParaRPr>
          </a:p>
          <a:p>
            <a:endParaRPr lang="de-DE" dirty="0">
              <a:solidFill>
                <a:schemeClr val="bg1"/>
              </a:solidFill>
              <a:latin typeface="Ink Free" panose="03080402000500000000" pitchFamily="66" charset="0"/>
            </a:endParaRPr>
          </a:p>
        </p:txBody>
      </p:sp>
      <p:pic>
        <p:nvPicPr>
          <p:cNvPr id="7" name="Grafik 6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558E979F-CF6E-4C32-B99D-F81DD8070A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8546" y="3551431"/>
            <a:ext cx="5118535" cy="2552420"/>
          </a:xfrm>
          <a:prstGeom prst="rect">
            <a:avLst/>
          </a:prstGeom>
        </p:spPr>
      </p:pic>
      <p:pic>
        <p:nvPicPr>
          <p:cNvPr id="9" name="Grafik 8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3C5C02D1-DB21-445C-82FB-267B677492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8546" y="1254737"/>
            <a:ext cx="5703088" cy="1771361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0BA89A6B-E4DF-4153-91C1-558F98A9BF65}"/>
              </a:ext>
            </a:extLst>
          </p:cNvPr>
          <p:cNvSpPr txBox="1"/>
          <p:nvPr/>
        </p:nvSpPr>
        <p:spPr>
          <a:xfrm>
            <a:off x="5728546" y="960953"/>
            <a:ext cx="17813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bg1"/>
                </a:solidFill>
                <a:latin typeface="Ink Free" panose="03080402000500000000" pitchFamily="66" charset="0"/>
              </a:rPr>
              <a:t>before</a:t>
            </a:r>
            <a:endParaRPr lang="de-DE" dirty="0">
              <a:solidFill>
                <a:schemeClr val="bg1"/>
              </a:solidFill>
              <a:latin typeface="Ink Free" panose="03080402000500000000" pitchFamily="66" charset="0"/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22565A8E-57F0-461A-AF09-E92A59BB8F5D}"/>
              </a:ext>
            </a:extLst>
          </p:cNvPr>
          <p:cNvSpPr/>
          <p:nvPr/>
        </p:nvSpPr>
        <p:spPr>
          <a:xfrm>
            <a:off x="5778765" y="3244334"/>
            <a:ext cx="7200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Ink Free" panose="03080402000500000000" pitchFamily="66" charset="0"/>
              </a:rPr>
              <a:t>after</a:t>
            </a:r>
          </a:p>
        </p:txBody>
      </p:sp>
    </p:spTree>
    <p:extLst>
      <p:ext uri="{BB962C8B-B14F-4D97-AF65-F5344CB8AC3E}">
        <p14:creationId xmlns:p14="http://schemas.microsoft.com/office/powerpoint/2010/main" val="11858157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0F732F2-E6D7-4A3E-B7F6-873B341B43EE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tx1">
              <a:lumMod val="75000"/>
              <a:lumOff val="25000"/>
            </a:schemeClr>
          </a:solidFill>
        </p:spPr>
        <p:txBody>
          <a:bodyPr/>
          <a:lstStyle/>
          <a:p>
            <a:r>
              <a:rPr lang="de-DE" dirty="0" err="1">
                <a:solidFill>
                  <a:schemeClr val="bg1"/>
                </a:solidFill>
                <a:latin typeface="Ink Free" panose="03080402000500000000" pitchFamily="66" charset="0"/>
              </a:rPr>
              <a:t>Metrics</a:t>
            </a:r>
            <a:endParaRPr lang="de-DE" dirty="0">
              <a:solidFill>
                <a:schemeClr val="bg1"/>
              </a:solidFill>
              <a:latin typeface="Ink Free" panose="03080402000500000000" pitchFamily="66" charset="0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41391D8-F36D-4933-BB28-9754B4C14C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3200" dirty="0" err="1">
                <a:solidFill>
                  <a:schemeClr val="bg1"/>
                </a:solidFill>
                <a:latin typeface="Ink Free" panose="03080402000500000000" pitchFamily="66" charset="0"/>
              </a:rPr>
              <a:t>Improve</a:t>
            </a:r>
            <a:r>
              <a:rPr lang="de-DE" sz="3200" dirty="0">
                <a:solidFill>
                  <a:schemeClr val="bg1"/>
                </a:solidFill>
                <a:latin typeface="Ink Free" panose="03080402000500000000" pitchFamily="66" charset="0"/>
              </a:rPr>
              <a:t> Code Quality</a:t>
            </a:r>
          </a:p>
          <a:p>
            <a:r>
              <a:rPr lang="de-DE" sz="3200" dirty="0">
                <a:solidFill>
                  <a:schemeClr val="bg1"/>
                </a:solidFill>
                <a:latin typeface="Ink Free" panose="03080402000500000000" pitchFamily="66" charset="0"/>
              </a:rPr>
              <a:t>Dart Analyzer</a:t>
            </a:r>
          </a:p>
          <a:p>
            <a:r>
              <a:rPr lang="de-DE" sz="3200" dirty="0" err="1">
                <a:solidFill>
                  <a:schemeClr val="bg1"/>
                </a:solidFill>
                <a:latin typeface="Ink Free" panose="03080402000500000000" pitchFamily="66" charset="0"/>
              </a:rPr>
              <a:t>Refactore</a:t>
            </a:r>
            <a:r>
              <a:rPr lang="de-DE" sz="3200" dirty="0">
                <a:solidFill>
                  <a:schemeClr val="bg1"/>
                </a:solidFill>
                <a:latin typeface="Ink Free" panose="03080402000500000000" pitchFamily="66" charset="0"/>
              </a:rPr>
              <a:t> Code</a:t>
            </a:r>
          </a:p>
          <a:p>
            <a:endParaRPr lang="de-DE" dirty="0">
              <a:solidFill>
                <a:schemeClr val="bg1"/>
              </a:solidFill>
              <a:latin typeface="Ink Free" panose="03080402000500000000" pitchFamily="66" charset="0"/>
            </a:endParaRPr>
          </a:p>
          <a:p>
            <a:endParaRPr lang="de-DE" dirty="0">
              <a:solidFill>
                <a:schemeClr val="bg1"/>
              </a:solidFill>
              <a:latin typeface="Ink Free" panose="03080402000500000000" pitchFamily="66" charset="0"/>
            </a:endParaRPr>
          </a:p>
        </p:txBody>
      </p:sp>
      <p:pic>
        <p:nvPicPr>
          <p:cNvPr id="7" name="Grafik 6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6D446CE6-C21B-40AC-AFA5-541EFEF51D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5950" y="3624263"/>
            <a:ext cx="8420100" cy="255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5834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8A396FAB-2BFF-4BBB-B849-F66C520D34BA}"/>
              </a:ext>
            </a:extLst>
          </p:cNvPr>
          <p:cNvSpPr txBox="1"/>
          <p:nvPr/>
        </p:nvSpPr>
        <p:spPr>
          <a:xfrm>
            <a:off x="3698240" y="2705725"/>
            <a:ext cx="479552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8800" dirty="0">
                <a:solidFill>
                  <a:schemeClr val="bg1"/>
                </a:solidFill>
                <a:latin typeface="Ink Free" panose="03080402000500000000" pitchFamily="66" charset="0"/>
              </a:rPr>
              <a:t>Danke</a:t>
            </a:r>
          </a:p>
        </p:txBody>
      </p:sp>
    </p:spTree>
    <p:extLst>
      <p:ext uri="{BB962C8B-B14F-4D97-AF65-F5344CB8AC3E}">
        <p14:creationId xmlns:p14="http://schemas.microsoft.com/office/powerpoint/2010/main" val="24450096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3E03C3F-5520-46C5-A477-56A0533022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solidFill>
                  <a:schemeClr val="bg1"/>
                </a:solidFill>
                <a:latin typeface="Ink Free" panose="03080402000500000000" pitchFamily="66" charset="0"/>
              </a:rPr>
              <a:t>Scope</a:t>
            </a:r>
            <a:endParaRPr lang="de-DE" dirty="0">
              <a:solidFill>
                <a:schemeClr val="bg1"/>
              </a:solidFill>
              <a:latin typeface="Ink Free" panose="03080402000500000000" pitchFamily="66" charset="0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155E078-36F0-4E4D-85F6-593841E413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3200" dirty="0">
                <a:solidFill>
                  <a:schemeClr val="bg1"/>
                </a:solidFill>
                <a:latin typeface="Ink Free" panose="03080402000500000000" pitchFamily="66" charset="0"/>
              </a:rPr>
              <a:t>Vernetzung steigern</a:t>
            </a:r>
          </a:p>
          <a:p>
            <a:r>
              <a:rPr lang="de-DE" sz="3200" dirty="0">
                <a:solidFill>
                  <a:schemeClr val="bg1"/>
                </a:solidFill>
                <a:latin typeface="Ink Free" panose="03080402000500000000" pitchFamily="66" charset="0"/>
              </a:rPr>
              <a:t>Freizeit besser planbar machen</a:t>
            </a:r>
          </a:p>
          <a:p>
            <a:r>
              <a:rPr lang="de-DE" sz="3200" dirty="0">
                <a:solidFill>
                  <a:schemeClr val="bg1"/>
                </a:solidFill>
                <a:latin typeface="Ink Free" panose="03080402000500000000" pitchFamily="66" charset="0"/>
              </a:rPr>
              <a:t>Mehr zeit für freunde</a:t>
            </a:r>
          </a:p>
          <a:p>
            <a:r>
              <a:rPr lang="de-DE" sz="3200" dirty="0">
                <a:solidFill>
                  <a:schemeClr val="bg1"/>
                </a:solidFill>
                <a:latin typeface="Ink Free" panose="03080402000500000000" pitchFamily="66" charset="0"/>
              </a:rPr>
              <a:t>Mehr Spaß</a:t>
            </a:r>
          </a:p>
          <a:p>
            <a:r>
              <a:rPr lang="de-DE" sz="3200" dirty="0">
                <a:solidFill>
                  <a:schemeClr val="bg1"/>
                </a:solidFill>
                <a:latin typeface="Ink Free" panose="03080402000500000000" pitchFamily="66" charset="0"/>
              </a:rPr>
              <a:t>Einfach</a:t>
            </a:r>
          </a:p>
          <a:p>
            <a:r>
              <a:rPr lang="de-DE" sz="3200" dirty="0" err="1">
                <a:solidFill>
                  <a:schemeClr val="bg1"/>
                </a:solidFill>
                <a:latin typeface="Ink Free" panose="03080402000500000000" pitchFamily="66" charset="0"/>
              </a:rPr>
              <a:t>Meet</a:t>
            </a:r>
            <a:r>
              <a:rPr lang="de-DE" sz="3200" dirty="0">
                <a:solidFill>
                  <a:schemeClr val="bg1"/>
                </a:solidFill>
                <a:latin typeface="Ink Free" panose="03080402000500000000" pitchFamily="66" charset="0"/>
              </a:rPr>
              <a:t> </a:t>
            </a:r>
            <a:r>
              <a:rPr lang="de-DE" sz="3200" dirty="0" err="1">
                <a:solidFill>
                  <a:schemeClr val="bg1"/>
                </a:solidFill>
                <a:latin typeface="Ink Free" panose="03080402000500000000" pitchFamily="66" charset="0"/>
              </a:rPr>
              <a:t>new</a:t>
            </a:r>
            <a:r>
              <a:rPr lang="de-DE" sz="3200" dirty="0">
                <a:solidFill>
                  <a:schemeClr val="bg1"/>
                </a:solidFill>
                <a:latin typeface="Ink Free" panose="03080402000500000000" pitchFamily="66" charset="0"/>
              </a:rPr>
              <a:t> </a:t>
            </a:r>
            <a:r>
              <a:rPr lang="de-DE" sz="3200" dirty="0" err="1">
                <a:solidFill>
                  <a:schemeClr val="bg1"/>
                </a:solidFill>
                <a:latin typeface="Ink Free" panose="03080402000500000000" pitchFamily="66" charset="0"/>
              </a:rPr>
              <a:t>friends</a:t>
            </a:r>
            <a:endParaRPr lang="de-DE" sz="3200" dirty="0">
              <a:solidFill>
                <a:schemeClr val="bg1"/>
              </a:solidFill>
              <a:latin typeface="Ink Free" panose="03080402000500000000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4293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01DB7B-9037-4726-BD4E-F26D82656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  <a:latin typeface="Ink Free" panose="03080402000500000000" pitchFamily="66" charset="0"/>
              </a:rPr>
              <a:t>Use Cases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479C393-99EF-4F7D-B00D-AC71791749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3200" b="1" dirty="0">
                <a:solidFill>
                  <a:schemeClr val="bg1"/>
                </a:solidFill>
                <a:latin typeface="Ink Free" panose="03080402000500000000" pitchFamily="66" charset="0"/>
              </a:rPr>
              <a:t>Add/Delete Friends </a:t>
            </a:r>
            <a:r>
              <a:rPr lang="de-DE" sz="1200" b="1" dirty="0">
                <a:solidFill>
                  <a:schemeClr val="bg1"/>
                </a:solidFill>
                <a:latin typeface="Ink Free" panose="03080402000500000000" pitchFamily="66" charset="0"/>
              </a:rPr>
              <a:t>(</a:t>
            </a:r>
            <a:r>
              <a:rPr lang="de-DE" sz="1200" b="1" dirty="0">
                <a:solidFill>
                  <a:schemeClr val="bg1"/>
                </a:solidFill>
                <a:latin typeface="Ink Free" panose="03080402000500000000" pitchFamily="66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https://github.com/TheFriendsLook/TheFriendsLook/blob/master/doc/UCadd.md</a:t>
            </a:r>
            <a:r>
              <a:rPr lang="de-DE" sz="1200" b="1" dirty="0">
                <a:solidFill>
                  <a:schemeClr val="bg1"/>
                </a:solidFill>
                <a:latin typeface="Ink Free" panose="03080402000500000000" pitchFamily="66" charset="0"/>
              </a:rPr>
              <a:t>)</a:t>
            </a:r>
          </a:p>
          <a:p>
            <a:endParaRPr lang="de-DE" sz="1200" b="1" dirty="0">
              <a:solidFill>
                <a:schemeClr val="bg1"/>
              </a:solidFill>
              <a:latin typeface="Ink Free" panose="03080402000500000000" pitchFamily="66" charset="0"/>
            </a:endParaRPr>
          </a:p>
          <a:p>
            <a:pPr marL="0" indent="0">
              <a:buNone/>
            </a:pPr>
            <a:endParaRPr lang="de-DE" sz="1200" b="1" dirty="0">
              <a:solidFill>
                <a:schemeClr val="bg1"/>
              </a:solidFill>
              <a:latin typeface="Ink Free" panose="03080402000500000000" pitchFamily="66" charset="0"/>
            </a:endParaRPr>
          </a:p>
          <a:p>
            <a:r>
              <a:rPr lang="de-DE" sz="3200" b="1" dirty="0">
                <a:solidFill>
                  <a:schemeClr val="bg1"/>
                </a:solidFill>
                <a:latin typeface="Ink Free" panose="03080402000500000000" pitchFamily="66" charset="0"/>
              </a:rPr>
              <a:t>Events/Appointments </a:t>
            </a:r>
            <a:r>
              <a:rPr lang="de-DE" sz="1200" b="1" dirty="0">
                <a:solidFill>
                  <a:schemeClr val="bg1"/>
                </a:solidFill>
                <a:latin typeface="Ink Free" panose="03080402000500000000" pitchFamily="66" charset="0"/>
              </a:rPr>
              <a:t>(</a:t>
            </a:r>
            <a:r>
              <a:rPr lang="de-DE" sz="1200" b="1" dirty="0">
                <a:solidFill>
                  <a:schemeClr val="bg1"/>
                </a:solidFill>
                <a:latin typeface="Ink Free" panose="03080402000500000000" pitchFamily="66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https://github.com/TheFriendsLook/TheFriendsLook/blob/master/doc/UCappo.md</a:t>
            </a:r>
            <a:r>
              <a:rPr lang="de-DE" sz="1200" b="1" dirty="0">
                <a:solidFill>
                  <a:schemeClr val="bg1"/>
                </a:solidFill>
                <a:latin typeface="Ink Free" panose="03080402000500000000" pitchFamily="66" charset="0"/>
              </a:rPr>
              <a:t>)</a:t>
            </a:r>
          </a:p>
          <a:p>
            <a:endParaRPr lang="de-DE" sz="1200" b="1" dirty="0">
              <a:solidFill>
                <a:schemeClr val="bg1"/>
              </a:solidFill>
              <a:latin typeface="Ink Free" panose="03080402000500000000" pitchFamily="66" charset="0"/>
            </a:endParaRPr>
          </a:p>
          <a:p>
            <a:endParaRPr lang="de-DE" sz="1200" b="1" dirty="0">
              <a:solidFill>
                <a:schemeClr val="bg1"/>
              </a:solidFill>
              <a:latin typeface="Ink Free" panose="03080402000500000000" pitchFamily="66" charset="0"/>
            </a:endParaRPr>
          </a:p>
          <a:p>
            <a:r>
              <a:rPr lang="de-DE" sz="3200" b="1" dirty="0" err="1">
                <a:solidFill>
                  <a:schemeClr val="bg1"/>
                </a:solidFill>
                <a:latin typeface="Ink Free" panose="03080402000500000000" pitchFamily="66" charset="0"/>
              </a:rPr>
              <a:t>Calendar</a:t>
            </a:r>
            <a:r>
              <a:rPr lang="de-DE" b="1" dirty="0">
                <a:solidFill>
                  <a:schemeClr val="bg1"/>
                </a:solidFill>
                <a:latin typeface="Ink Free" panose="03080402000500000000" pitchFamily="66" charset="0"/>
              </a:rPr>
              <a:t> </a:t>
            </a:r>
            <a:r>
              <a:rPr lang="de-DE" sz="1200" b="1" dirty="0">
                <a:solidFill>
                  <a:schemeClr val="bg1"/>
                </a:solidFill>
                <a:latin typeface="Ink Free" panose="03080402000500000000" pitchFamily="66" charset="0"/>
              </a:rPr>
              <a:t>(</a:t>
            </a:r>
            <a:r>
              <a:rPr lang="de-DE" sz="1200" b="1" dirty="0">
                <a:solidFill>
                  <a:schemeClr val="bg1"/>
                </a:solidFill>
                <a:latin typeface="Ink Free" panose="03080402000500000000" pitchFamily="66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https://github.com/TheFriendsLook/TheFriendsLook/blob/master/doc/UCcal.md</a:t>
            </a:r>
            <a:r>
              <a:rPr lang="de-DE" sz="1200" b="1" dirty="0">
                <a:solidFill>
                  <a:schemeClr val="bg1"/>
                </a:solidFill>
                <a:latin typeface="Ink Free" panose="03080402000500000000" pitchFamily="66" charset="0"/>
              </a:rPr>
              <a:t>)</a:t>
            </a:r>
          </a:p>
          <a:p>
            <a:endParaRPr lang="de-DE" sz="1200" b="1" dirty="0">
              <a:solidFill>
                <a:schemeClr val="bg1"/>
              </a:solidFill>
              <a:latin typeface="Ink Free" panose="03080402000500000000" pitchFamily="66" charset="0"/>
            </a:endParaRPr>
          </a:p>
          <a:p>
            <a:endParaRPr lang="de-DE" sz="1200" b="1" dirty="0">
              <a:solidFill>
                <a:schemeClr val="bg1"/>
              </a:solidFill>
              <a:latin typeface="Ink Free" panose="03080402000500000000" pitchFamily="66" charset="0"/>
            </a:endParaRPr>
          </a:p>
          <a:p>
            <a:r>
              <a:rPr lang="de-DE" sz="3200" b="1" dirty="0">
                <a:solidFill>
                  <a:schemeClr val="bg1"/>
                </a:solidFill>
                <a:latin typeface="Ink Free" panose="03080402000500000000" pitchFamily="66" charset="0"/>
              </a:rPr>
              <a:t>Create Account </a:t>
            </a:r>
            <a:r>
              <a:rPr lang="de-DE" sz="1200" b="1" dirty="0">
                <a:solidFill>
                  <a:schemeClr val="bg1"/>
                </a:solidFill>
                <a:latin typeface="Ink Free" panose="03080402000500000000" pitchFamily="66" charset="0"/>
              </a:rPr>
              <a:t>(</a:t>
            </a:r>
            <a:r>
              <a:rPr lang="de-DE" sz="1200" b="1" dirty="0">
                <a:solidFill>
                  <a:schemeClr val="bg1"/>
                </a:solidFill>
                <a:latin typeface="Ink Free" panose="03080402000500000000" pitchFamily="66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https://github.com/TheFriendsLook/TheFriendsLook/blob/master/doc/UCcreat.md</a:t>
            </a:r>
            <a:r>
              <a:rPr lang="de-DE" sz="1200" b="1" dirty="0">
                <a:solidFill>
                  <a:schemeClr val="bg1"/>
                </a:solidFill>
                <a:latin typeface="Ink Free" panose="03080402000500000000" pitchFamily="66" charset="0"/>
              </a:rPr>
              <a:t>)</a:t>
            </a:r>
          </a:p>
          <a:p>
            <a:endParaRPr lang="de-DE" b="1" dirty="0">
              <a:solidFill>
                <a:schemeClr val="bg1"/>
              </a:solidFill>
              <a:latin typeface="Ink Free" panose="03080402000500000000" pitchFamily="66" charset="0"/>
            </a:endParaRPr>
          </a:p>
          <a:p>
            <a:endParaRPr lang="de-DE" dirty="0">
              <a:latin typeface="Ink Free" panose="03080402000500000000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93749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1914158-FACF-431C-B149-FEDAC8C7E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solidFill>
                  <a:schemeClr val="bg1"/>
                </a:solidFill>
                <a:latin typeface="Ink Free" panose="03080402000500000000" pitchFamily="66" charset="0"/>
              </a:rPr>
              <a:t>Functionallity</a:t>
            </a:r>
            <a:endParaRPr lang="de-DE" dirty="0">
              <a:solidFill>
                <a:schemeClr val="bg1"/>
              </a:solidFill>
              <a:latin typeface="Ink Free" panose="03080402000500000000" pitchFamily="66" charset="0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C57495EA-B0FC-48E0-A582-94CD69CF829B}"/>
              </a:ext>
            </a:extLst>
          </p:cNvPr>
          <p:cNvSpPr txBox="1"/>
          <p:nvPr/>
        </p:nvSpPr>
        <p:spPr>
          <a:xfrm>
            <a:off x="5127411" y="6219999"/>
            <a:ext cx="75658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bg1"/>
                </a:solidFill>
                <a:latin typeface="Ink Free" panose="03080402000500000000" pitchFamily="66" charset="0"/>
              </a:rPr>
              <a:t>(</a:t>
            </a:r>
            <a:r>
              <a:rPr lang="de-DE" sz="1600" dirty="0">
                <a:solidFill>
                  <a:schemeClr val="bg1"/>
                </a:solidFill>
                <a:latin typeface="Ink Free" panose="03080402000500000000" pitchFamily="66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https://github.com/TheFriendsLook/TheFriendsLook/blob/master/doc/SRS.m</a:t>
            </a:r>
            <a:r>
              <a:rPr lang="de-DE" sz="1600" dirty="0">
                <a:solidFill>
                  <a:schemeClr val="bg1"/>
                </a:solidFill>
                <a:latin typeface="Ink Free" panose="03080402000500000000" pitchFamily="66" charset="0"/>
              </a:rPr>
              <a:t>)</a:t>
            </a:r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72716D36-E945-4991-A519-B9B3BB919C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850428"/>
          </a:xfrm>
        </p:spPr>
        <p:txBody>
          <a:bodyPr>
            <a:normAutofit/>
          </a:bodyPr>
          <a:lstStyle/>
          <a:p>
            <a:endParaRPr lang="de-DE" sz="3200" dirty="0">
              <a:solidFill>
                <a:schemeClr val="bg1"/>
              </a:solidFill>
              <a:latin typeface="Ink Free" panose="03080402000500000000" pitchFamily="66" charset="0"/>
            </a:endParaRPr>
          </a:p>
          <a:p>
            <a:r>
              <a:rPr lang="de-DE" sz="3200" dirty="0">
                <a:solidFill>
                  <a:schemeClr val="bg1"/>
                </a:solidFill>
                <a:latin typeface="Ink Free" panose="03080402000500000000" pitchFamily="66" charset="0"/>
              </a:rPr>
              <a:t>Create </a:t>
            </a:r>
            <a:r>
              <a:rPr lang="de-DE" sz="3200" dirty="0" err="1">
                <a:solidFill>
                  <a:schemeClr val="bg1"/>
                </a:solidFill>
                <a:latin typeface="Ink Free" panose="03080402000500000000" pitchFamily="66" charset="0"/>
              </a:rPr>
              <a:t>events</a:t>
            </a:r>
            <a:endParaRPr lang="de-DE" sz="3200" dirty="0">
              <a:solidFill>
                <a:schemeClr val="bg1"/>
              </a:solidFill>
              <a:latin typeface="Ink Free" panose="03080402000500000000" pitchFamily="66" charset="0"/>
            </a:endParaRPr>
          </a:p>
          <a:p>
            <a:r>
              <a:rPr lang="de-DE" sz="3200" dirty="0">
                <a:solidFill>
                  <a:schemeClr val="bg1"/>
                </a:solidFill>
                <a:latin typeface="Ink Free" panose="03080402000500000000" pitchFamily="66" charset="0"/>
              </a:rPr>
              <a:t>Discover </a:t>
            </a:r>
            <a:r>
              <a:rPr lang="de-DE" sz="3200" dirty="0" err="1">
                <a:solidFill>
                  <a:schemeClr val="bg1"/>
                </a:solidFill>
                <a:latin typeface="Ink Free" panose="03080402000500000000" pitchFamily="66" charset="0"/>
              </a:rPr>
              <a:t>events</a:t>
            </a:r>
            <a:endParaRPr lang="de-DE" sz="3200" dirty="0">
              <a:solidFill>
                <a:schemeClr val="bg1"/>
              </a:solidFill>
              <a:latin typeface="Ink Free" panose="03080402000500000000" pitchFamily="66" charset="0"/>
            </a:endParaRPr>
          </a:p>
          <a:p>
            <a:r>
              <a:rPr lang="de-DE" sz="3200" dirty="0">
                <a:solidFill>
                  <a:schemeClr val="bg1"/>
                </a:solidFill>
                <a:latin typeface="Ink Free" panose="03080402000500000000" pitchFamily="66" charset="0"/>
              </a:rPr>
              <a:t>Watch </a:t>
            </a:r>
            <a:r>
              <a:rPr lang="de-DE" sz="3200" dirty="0" err="1">
                <a:solidFill>
                  <a:schemeClr val="bg1"/>
                </a:solidFill>
                <a:latin typeface="Ink Free" panose="03080402000500000000" pitchFamily="66" charset="0"/>
              </a:rPr>
              <a:t>calendar</a:t>
            </a:r>
            <a:endParaRPr lang="de-DE" sz="3200" dirty="0">
              <a:solidFill>
                <a:schemeClr val="bg1"/>
              </a:solidFill>
              <a:latin typeface="Ink Free" panose="03080402000500000000" pitchFamily="66" charset="0"/>
            </a:endParaRPr>
          </a:p>
          <a:p>
            <a:r>
              <a:rPr lang="de-DE" sz="3200" dirty="0" err="1">
                <a:solidFill>
                  <a:schemeClr val="bg1"/>
                </a:solidFill>
                <a:latin typeface="Ink Free" panose="03080402000500000000" pitchFamily="66" charset="0"/>
              </a:rPr>
              <a:t>Subscripe</a:t>
            </a:r>
            <a:r>
              <a:rPr lang="de-DE" sz="3200" dirty="0">
                <a:solidFill>
                  <a:schemeClr val="bg1"/>
                </a:solidFill>
                <a:latin typeface="Ink Free" panose="03080402000500000000" pitchFamily="66" charset="0"/>
              </a:rPr>
              <a:t> </a:t>
            </a:r>
            <a:r>
              <a:rPr lang="de-DE" sz="3200" dirty="0" err="1">
                <a:solidFill>
                  <a:schemeClr val="bg1"/>
                </a:solidFill>
                <a:latin typeface="Ink Free" panose="03080402000500000000" pitchFamily="66" charset="0"/>
              </a:rPr>
              <a:t>events</a:t>
            </a:r>
            <a:endParaRPr lang="de-DE" sz="3200" dirty="0">
              <a:solidFill>
                <a:schemeClr val="bg1"/>
              </a:solidFill>
              <a:latin typeface="Ink Free" panose="03080402000500000000" pitchFamily="66" charset="0"/>
            </a:endParaRPr>
          </a:p>
          <a:p>
            <a:r>
              <a:rPr lang="de-DE" sz="3200" dirty="0">
                <a:solidFill>
                  <a:schemeClr val="bg1"/>
                </a:solidFill>
                <a:latin typeface="Ink Free" panose="03080402000500000000" pitchFamily="66" charset="0"/>
              </a:rPr>
              <a:t>Manage </a:t>
            </a:r>
            <a:r>
              <a:rPr lang="de-DE" sz="3200" dirty="0" err="1">
                <a:solidFill>
                  <a:schemeClr val="bg1"/>
                </a:solidFill>
                <a:latin typeface="Ink Free" panose="03080402000500000000" pitchFamily="66" charset="0"/>
              </a:rPr>
              <a:t>your</a:t>
            </a:r>
            <a:r>
              <a:rPr lang="de-DE" sz="3200" dirty="0">
                <a:solidFill>
                  <a:schemeClr val="bg1"/>
                </a:solidFill>
                <a:latin typeface="Ink Free" panose="03080402000500000000" pitchFamily="66" charset="0"/>
              </a:rPr>
              <a:t> </a:t>
            </a:r>
            <a:r>
              <a:rPr lang="de-DE" sz="3200" dirty="0" err="1">
                <a:solidFill>
                  <a:schemeClr val="bg1"/>
                </a:solidFill>
                <a:latin typeface="Ink Free" panose="03080402000500000000" pitchFamily="66" charset="0"/>
              </a:rPr>
              <a:t>account</a:t>
            </a:r>
            <a:endParaRPr lang="de-DE" sz="3200" dirty="0">
              <a:solidFill>
                <a:schemeClr val="bg1"/>
              </a:solidFill>
              <a:latin typeface="Ink Free" panose="03080402000500000000" pitchFamily="66" charset="0"/>
            </a:endParaRPr>
          </a:p>
          <a:p>
            <a:endParaRPr lang="de-DE" sz="3200" dirty="0">
              <a:latin typeface="Ink Free" panose="03080402000500000000" pitchFamily="66" charset="0"/>
            </a:endParaRPr>
          </a:p>
          <a:p>
            <a:endParaRPr lang="de-DE" sz="3200" dirty="0">
              <a:latin typeface="Ink Free" panose="03080402000500000000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8827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0375E68-D411-4003-8971-0A5CFE3008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solidFill>
                  <a:schemeClr val="bg1"/>
                </a:solidFill>
                <a:latin typeface="Ink Free" panose="03080402000500000000" pitchFamily="66" charset="0"/>
              </a:rPr>
              <a:t>Methodology</a:t>
            </a:r>
            <a:endParaRPr lang="de-DE" dirty="0">
              <a:solidFill>
                <a:schemeClr val="bg1"/>
              </a:solidFill>
              <a:latin typeface="Ink Free" panose="03080402000500000000" pitchFamily="66" charset="0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74CEB41-ACD2-4677-8F30-78B4268D58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3200" dirty="0">
                <a:solidFill>
                  <a:schemeClr val="bg1"/>
                </a:solidFill>
                <a:latin typeface="Ink Free" panose="03080402000500000000" pitchFamily="66" charset="0"/>
              </a:rPr>
              <a:t>Agiles Projektmanagement</a:t>
            </a:r>
          </a:p>
          <a:p>
            <a:r>
              <a:rPr lang="de-DE" sz="3200" dirty="0">
                <a:solidFill>
                  <a:schemeClr val="bg1"/>
                </a:solidFill>
                <a:latin typeface="Ink Free" panose="03080402000500000000" pitchFamily="66" charset="0"/>
              </a:rPr>
              <a:t>Wöchentliche Sprints</a:t>
            </a:r>
          </a:p>
          <a:p>
            <a:r>
              <a:rPr lang="de-DE" sz="3200" dirty="0">
                <a:solidFill>
                  <a:schemeClr val="bg1"/>
                </a:solidFill>
                <a:latin typeface="Ink Free" panose="03080402000500000000" pitchFamily="66" charset="0"/>
              </a:rPr>
              <a:t>Flacher </a:t>
            </a:r>
            <a:r>
              <a:rPr lang="de-DE" sz="3200" dirty="0" err="1">
                <a:solidFill>
                  <a:schemeClr val="bg1"/>
                </a:solidFill>
                <a:latin typeface="Ink Free" panose="03080402000500000000" pitchFamily="66" charset="0"/>
              </a:rPr>
              <a:t>Hierachie</a:t>
            </a:r>
            <a:endParaRPr lang="de-DE" sz="3200" dirty="0">
              <a:solidFill>
                <a:schemeClr val="bg1"/>
              </a:solidFill>
              <a:latin typeface="Ink Free" panose="03080402000500000000" pitchFamily="66" charset="0"/>
            </a:endParaRPr>
          </a:p>
          <a:p>
            <a:r>
              <a:rPr lang="de-DE" sz="3200" dirty="0">
                <a:solidFill>
                  <a:schemeClr val="bg1"/>
                </a:solidFill>
                <a:latin typeface="Ink Free" panose="03080402000500000000" pitchFamily="66" charset="0"/>
              </a:rPr>
              <a:t>Direkte und offene Kommunikation</a:t>
            </a:r>
          </a:p>
          <a:p>
            <a:r>
              <a:rPr lang="de-DE" sz="3200" dirty="0">
                <a:solidFill>
                  <a:schemeClr val="bg1"/>
                </a:solidFill>
                <a:latin typeface="Ink Free" panose="03080402000500000000" pitchFamily="66" charset="0"/>
              </a:rPr>
              <a:t>Tracking in </a:t>
            </a:r>
            <a:r>
              <a:rPr lang="de-DE" sz="3200" dirty="0" err="1">
                <a:solidFill>
                  <a:schemeClr val="bg1"/>
                </a:solidFill>
                <a:latin typeface="Ink Free" panose="03080402000500000000" pitchFamily="66" charset="0"/>
              </a:rPr>
              <a:t>YouTrack</a:t>
            </a:r>
            <a:endParaRPr lang="de-DE" sz="3200" dirty="0">
              <a:solidFill>
                <a:schemeClr val="bg1"/>
              </a:solidFill>
              <a:latin typeface="Ink Free" panose="03080402000500000000" pitchFamily="66" charset="0"/>
            </a:endParaRP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007047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08A49CB-0664-4817-8CE7-E7491C178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  <a:latin typeface="Ink Free" panose="03080402000500000000" pitchFamily="66" charset="0"/>
              </a:rPr>
              <a:t>RUP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15690A4-FB51-4504-9051-CC54FB8B48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3200" dirty="0">
                <a:solidFill>
                  <a:schemeClr val="bg1"/>
                </a:solidFill>
                <a:latin typeface="Ink Free" panose="03080402000500000000" pitchFamily="66" charset="0"/>
              </a:rPr>
              <a:t>Inception</a:t>
            </a:r>
          </a:p>
          <a:p>
            <a:endParaRPr lang="de-DE" sz="3200" dirty="0">
              <a:solidFill>
                <a:schemeClr val="bg1"/>
              </a:solidFill>
              <a:latin typeface="Ink Free" panose="03080402000500000000" pitchFamily="66" charset="0"/>
            </a:endParaRPr>
          </a:p>
          <a:p>
            <a:r>
              <a:rPr lang="de-DE" sz="3200" dirty="0">
                <a:solidFill>
                  <a:schemeClr val="bg1"/>
                </a:solidFill>
                <a:latin typeface="Ink Free" panose="03080402000500000000" pitchFamily="66" charset="0"/>
              </a:rPr>
              <a:t>Elaboration</a:t>
            </a:r>
          </a:p>
          <a:p>
            <a:endParaRPr lang="de-DE" sz="3200" dirty="0">
              <a:solidFill>
                <a:schemeClr val="bg1"/>
              </a:solidFill>
              <a:latin typeface="Ink Free" panose="03080402000500000000" pitchFamily="66" charset="0"/>
            </a:endParaRPr>
          </a:p>
          <a:p>
            <a:r>
              <a:rPr lang="de-DE" sz="3200" dirty="0">
                <a:solidFill>
                  <a:schemeClr val="bg1"/>
                </a:solidFill>
                <a:latin typeface="Ink Free" panose="03080402000500000000" pitchFamily="66" charset="0"/>
              </a:rPr>
              <a:t>Construction</a:t>
            </a:r>
          </a:p>
          <a:p>
            <a:endParaRPr lang="de-DE" sz="3200" dirty="0">
              <a:solidFill>
                <a:schemeClr val="bg1"/>
              </a:solidFill>
              <a:latin typeface="Ink Free" panose="03080402000500000000" pitchFamily="66" charset="0"/>
            </a:endParaRPr>
          </a:p>
          <a:p>
            <a:r>
              <a:rPr lang="de-DE" sz="3200" dirty="0">
                <a:solidFill>
                  <a:schemeClr val="bg1"/>
                </a:solidFill>
                <a:latin typeface="Ink Free" panose="03080402000500000000" pitchFamily="66" charset="0"/>
              </a:rPr>
              <a:t>Transition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735759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3E31D4A-A300-47D1-94FF-27BDD81890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  <a:latin typeface="Ink Free" panose="03080402000500000000" pitchFamily="66" charset="0"/>
              </a:rPr>
              <a:t>RUP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7D4A46B-8E41-4525-96EF-82C13B833C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3200" strike="sngStrike" dirty="0">
                <a:solidFill>
                  <a:schemeClr val="bg1"/>
                </a:solidFill>
                <a:latin typeface="Ink Free" panose="03080402000500000000" pitchFamily="66" charset="0"/>
              </a:rPr>
              <a:t>Inception</a:t>
            </a:r>
          </a:p>
          <a:p>
            <a:endParaRPr lang="de-DE" sz="3200" dirty="0">
              <a:solidFill>
                <a:schemeClr val="bg1"/>
              </a:solidFill>
              <a:latin typeface="Ink Free" panose="03080402000500000000" pitchFamily="66" charset="0"/>
            </a:endParaRPr>
          </a:p>
          <a:p>
            <a:r>
              <a:rPr lang="de-DE" sz="3200" dirty="0">
                <a:solidFill>
                  <a:schemeClr val="bg1"/>
                </a:solidFill>
                <a:latin typeface="Ink Free" panose="03080402000500000000" pitchFamily="66" charset="0"/>
              </a:rPr>
              <a:t>Elaboration</a:t>
            </a:r>
          </a:p>
          <a:p>
            <a:endParaRPr lang="de-DE" sz="3200" dirty="0">
              <a:solidFill>
                <a:schemeClr val="bg1"/>
              </a:solidFill>
              <a:latin typeface="Ink Free" panose="03080402000500000000" pitchFamily="66" charset="0"/>
            </a:endParaRPr>
          </a:p>
          <a:p>
            <a:r>
              <a:rPr lang="de-DE" sz="3200" dirty="0">
                <a:solidFill>
                  <a:schemeClr val="bg1"/>
                </a:solidFill>
                <a:latin typeface="Ink Free" panose="03080402000500000000" pitchFamily="66" charset="0"/>
              </a:rPr>
              <a:t>Construction</a:t>
            </a:r>
          </a:p>
          <a:p>
            <a:endParaRPr lang="de-DE" sz="3200" dirty="0">
              <a:solidFill>
                <a:schemeClr val="bg1"/>
              </a:solidFill>
              <a:latin typeface="Ink Free" panose="03080402000500000000" pitchFamily="66" charset="0"/>
            </a:endParaRPr>
          </a:p>
          <a:p>
            <a:r>
              <a:rPr lang="de-DE" sz="3200" dirty="0">
                <a:solidFill>
                  <a:schemeClr val="bg1"/>
                </a:solidFill>
                <a:latin typeface="Ink Free" panose="03080402000500000000" pitchFamily="66" charset="0"/>
              </a:rPr>
              <a:t>Transition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141706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542C805-E82F-4F72-ACD3-C4C090CBA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  <a:latin typeface="Ink Free" panose="03080402000500000000" pitchFamily="66" charset="0"/>
              </a:rPr>
              <a:t>RUP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320FBC8-365D-4EAD-A7D8-C956B3E439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3200" strike="sngStrike" dirty="0">
                <a:solidFill>
                  <a:schemeClr val="bg1"/>
                </a:solidFill>
                <a:latin typeface="Ink Free" panose="03080402000500000000" pitchFamily="66" charset="0"/>
              </a:rPr>
              <a:t>Inception</a:t>
            </a:r>
          </a:p>
          <a:p>
            <a:endParaRPr lang="de-DE" sz="3200" dirty="0">
              <a:solidFill>
                <a:schemeClr val="bg1"/>
              </a:solidFill>
              <a:latin typeface="Ink Free" panose="03080402000500000000" pitchFamily="66" charset="0"/>
            </a:endParaRPr>
          </a:p>
          <a:p>
            <a:r>
              <a:rPr lang="de-DE" sz="3200" strike="sngStrike" dirty="0">
                <a:solidFill>
                  <a:schemeClr val="bg1"/>
                </a:solidFill>
                <a:latin typeface="Ink Free" panose="03080402000500000000" pitchFamily="66" charset="0"/>
              </a:rPr>
              <a:t>Elaboration</a:t>
            </a:r>
          </a:p>
          <a:p>
            <a:endParaRPr lang="de-DE" sz="3200" dirty="0">
              <a:solidFill>
                <a:schemeClr val="bg1"/>
              </a:solidFill>
              <a:latin typeface="Ink Free" panose="03080402000500000000" pitchFamily="66" charset="0"/>
            </a:endParaRPr>
          </a:p>
          <a:p>
            <a:r>
              <a:rPr lang="de-DE" sz="3200" dirty="0">
                <a:solidFill>
                  <a:schemeClr val="bg1"/>
                </a:solidFill>
                <a:latin typeface="Ink Free" panose="03080402000500000000" pitchFamily="66" charset="0"/>
              </a:rPr>
              <a:t>Construction</a:t>
            </a:r>
          </a:p>
          <a:p>
            <a:endParaRPr lang="de-DE" sz="3200" dirty="0">
              <a:solidFill>
                <a:schemeClr val="bg1"/>
              </a:solidFill>
              <a:latin typeface="Ink Free" panose="03080402000500000000" pitchFamily="66" charset="0"/>
            </a:endParaRPr>
          </a:p>
          <a:p>
            <a:r>
              <a:rPr lang="de-DE" sz="3200" dirty="0">
                <a:solidFill>
                  <a:schemeClr val="bg1"/>
                </a:solidFill>
                <a:latin typeface="Ink Free" panose="03080402000500000000" pitchFamily="66" charset="0"/>
              </a:rPr>
              <a:t>Transition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760233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285</Words>
  <Application>Microsoft Office PowerPoint</Application>
  <PresentationFormat>Breitbild</PresentationFormat>
  <Paragraphs>141</Paragraphs>
  <Slides>25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25</vt:i4>
      </vt:variant>
    </vt:vector>
  </HeadingPairs>
  <TitlesOfParts>
    <vt:vector size="30" baseType="lpstr">
      <vt:lpstr>Arial</vt:lpstr>
      <vt:lpstr>Calibri</vt:lpstr>
      <vt:lpstr>Calibri Light</vt:lpstr>
      <vt:lpstr>Ink Free</vt:lpstr>
      <vt:lpstr>Office</vt:lpstr>
      <vt:lpstr>TheFriendsLook</vt:lpstr>
      <vt:lpstr>PowerPoint-Präsentation</vt:lpstr>
      <vt:lpstr>Scope</vt:lpstr>
      <vt:lpstr>Use Cases</vt:lpstr>
      <vt:lpstr>Functionallity</vt:lpstr>
      <vt:lpstr>Methodology</vt:lpstr>
      <vt:lpstr>RUP</vt:lpstr>
      <vt:lpstr>RUP</vt:lpstr>
      <vt:lpstr>RUP</vt:lpstr>
      <vt:lpstr>RUP</vt:lpstr>
      <vt:lpstr>YouTrack</vt:lpstr>
      <vt:lpstr>Cost Estimation</vt:lpstr>
      <vt:lpstr>Cost real time</vt:lpstr>
      <vt:lpstr>PowerPoint-Präsentation</vt:lpstr>
      <vt:lpstr>Class Diagram</vt:lpstr>
      <vt:lpstr>Class Diagram</vt:lpstr>
      <vt:lpstr>Architecture</vt:lpstr>
      <vt:lpstr>Technik</vt:lpstr>
      <vt:lpstr>Technik</vt:lpstr>
      <vt:lpstr>Automation</vt:lpstr>
      <vt:lpstr>Risk</vt:lpstr>
      <vt:lpstr>testing</vt:lpstr>
      <vt:lpstr>Patterns</vt:lpstr>
      <vt:lpstr>Metrics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TheFriendsLook</dc:title>
  <dc:creator>Marvin Böck</dc:creator>
  <cp:lastModifiedBy>Marvin Böck</cp:lastModifiedBy>
  <cp:revision>9</cp:revision>
  <dcterms:created xsi:type="dcterms:W3CDTF">2020-06-30T08:44:23Z</dcterms:created>
  <dcterms:modified xsi:type="dcterms:W3CDTF">2020-06-30T11:47:21Z</dcterms:modified>
</cp:coreProperties>
</file>